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3300"/>
    <a:srgbClr val="FF9900"/>
    <a:srgbClr val="990000"/>
    <a:srgbClr val="006699"/>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8" d="100"/>
          <a:sy n="78" d="100"/>
        </p:scale>
        <p:origin x="-1008" y="-28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6"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7" name="Rectangle 24"/>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2"/>
          <p:cNvSpPr>
            <a:spLocks noChangeArrowheads="1"/>
          </p:cNvSpPr>
          <p:nvPr userDrawn="1"/>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16" name="Picture 1" descr="ts-logo-izbor"/>
          <p:cNvPicPr>
            <a:picLocks noChangeAspect="1" noChangeArrowheads="1"/>
          </p:cNvPicPr>
          <p:nvPr userDrawn="1"/>
        </p:nvPicPr>
        <p:blipFill>
          <a:blip r:embed="rId2"/>
          <a:srcRect/>
          <a:stretch>
            <a:fillRect/>
          </a:stretch>
        </p:blipFill>
        <p:spPr bwMode="auto">
          <a:xfrm>
            <a:off x="6096000" y="6096000"/>
            <a:ext cx="2819400" cy="574675"/>
          </a:xfrm>
          <a:prstGeom prst="rect">
            <a:avLst/>
          </a:prstGeom>
          <a:noFill/>
          <a:ln w="9525">
            <a:noFill/>
            <a:miter lim="800000"/>
            <a:headEnd/>
            <a:tailEnd/>
          </a:ln>
        </p:spPr>
      </p:pic>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7" name="Date Placeholder 27"/>
          <p:cNvSpPr>
            <a:spLocks noGrp="1"/>
          </p:cNvSpPr>
          <p:nvPr>
            <p:ph type="dt" sz="half" idx="10"/>
          </p:nvPr>
        </p:nvSpPr>
        <p:spPr/>
        <p:txBody>
          <a:bodyPr/>
          <a:lstStyle>
            <a:lvl1pPr>
              <a:defRPr/>
            </a:lvl1pPr>
          </a:lstStyle>
          <a:p>
            <a:pPr>
              <a:defRPr/>
            </a:pPr>
            <a:fld id="{101514F8-10F3-4816-80F5-2C9097B8D643}" type="datetimeFigureOut">
              <a:rPr lang="en-US"/>
              <a:pPr>
                <a:defRPr/>
              </a:pPr>
              <a:t>2/2/2012</a:t>
            </a:fld>
            <a:endParaRPr lang="en-US"/>
          </a:p>
        </p:txBody>
      </p:sp>
      <p:sp>
        <p:nvSpPr>
          <p:cNvPr id="18" name="Footer Placeholder 16"/>
          <p:cNvSpPr>
            <a:spLocks noGrp="1"/>
          </p:cNvSpPr>
          <p:nvPr>
            <p:ph type="ftr" sz="quarter" idx="11"/>
          </p:nvPr>
        </p:nvSpPr>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255D11DA-C36B-4006-A24E-78C692B02F3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F444DBF-EAFC-4073-BC3F-B5583F673957}" type="datetimeFigureOut">
              <a:rPr lang="en-US"/>
              <a:pPr>
                <a:defRPr/>
              </a:pPr>
              <a:t>2/2/2012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DDF822-7408-4662-9018-9D24764BA9C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endParaRPr lang="en-US"/>
          </a:p>
        </p:txBody>
      </p:sp>
      <p:sp>
        <p:nvSpPr>
          <p:cNvPr id="6" name="Rectangle 23"/>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endParaRPr lang="en-US"/>
          </a:p>
        </p:txBody>
      </p:sp>
      <p:sp>
        <p:nvSpPr>
          <p:cNvPr id="7"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0BBF7E97-9DA2-43ED-B726-DC5F3CA131C2}" type="slidenum">
              <a:rPr lang="en-US"/>
              <a:pPr>
                <a:defRPr/>
              </a:pPr>
              <a:t>‹#›</a:t>
            </a:fld>
            <a:endParaRPr lang="en-US"/>
          </a:p>
        </p:txBody>
      </p:sp>
      <p:sp>
        <p:nvSpPr>
          <p:cNvPr id="14" name="Date Placeholder 3"/>
          <p:cNvSpPr>
            <a:spLocks noGrp="1"/>
          </p:cNvSpPr>
          <p:nvPr>
            <p:ph type="dt" sz="half" idx="11"/>
          </p:nvPr>
        </p:nvSpPr>
        <p:spPr/>
        <p:txBody>
          <a:bodyPr/>
          <a:lstStyle>
            <a:lvl1pPr>
              <a:defRPr/>
            </a:lvl1pPr>
          </a:lstStyle>
          <a:p>
            <a:pPr>
              <a:defRPr/>
            </a:pPr>
            <a:fld id="{B1766150-34BA-4F00-A826-4B0E9F449FFE}" type="datetimeFigureOut">
              <a:rPr lang="en-US"/>
              <a:pPr>
                <a:defRPr/>
              </a:pPr>
              <a:t>2/2/2012</a:t>
            </a:fld>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7D626EB-3073-4FBC-8EF6-3D1C815CBFA7}" type="datetimeFigureOut">
              <a:rPr lang="en-US"/>
              <a:pPr>
                <a:defRPr/>
              </a:pPr>
              <a:t>2/2/2012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44309011-7EC9-4C17-AAFB-A26AA9D223B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6"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7" name="Rectangle 24"/>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8" name="Rectangle 25"/>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endParaRPr lang="en-US"/>
          </a:p>
        </p:txBody>
      </p:sp>
      <p:sp>
        <p:nvSpPr>
          <p:cNvPr id="9" name="Rectangle 26"/>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00AD75BC-C32A-42B6-9098-4F85427C5E74}" type="datetimeFigureOut">
              <a:rPr lang="en-US"/>
              <a:pPr>
                <a:defRPr/>
              </a:pPr>
              <a:t>2/2/2012</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8016EBA1-6A0E-4CA5-9A78-6FE7C891E73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5432A43F-D4C1-4F05-AF6E-6D8680D81846}" type="datetimeFigureOut">
              <a:rPr lang="en-US"/>
              <a:pPr>
                <a:defRPr/>
              </a:pPr>
              <a:t>2/2/2012</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80C01441-AE06-471E-B958-2AC26AB0AB6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endParaRPr lang="en-US"/>
          </a:p>
        </p:txBody>
      </p:sp>
      <p:sp>
        <p:nvSpPr>
          <p:cNvPr id="9" name="Rectangle 23"/>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10"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11" name="Rectangle 25"/>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AFB945A0-336E-4AE0-B9F9-A7A3DBCD8F54}" type="datetimeFigureOut">
              <a:rPr lang="en-US"/>
              <a:pPr>
                <a:defRPr/>
              </a:pPr>
              <a:t>2/2/2012</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smtClean="0"/>
            </a:lvl1pPr>
          </a:lstStyle>
          <a:p>
            <a:pPr>
              <a:defRPr/>
            </a:pPr>
            <a:fld id="{0B175EEF-BBD3-4844-A940-F3F3C1F8DEE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DF13DE08-2062-4EE3-878A-046DC8BF5FA7}" type="datetimeFigureOut">
              <a:rPr lang="en-US"/>
              <a:pPr>
                <a:defRPr/>
              </a:pPr>
              <a:t>2/2/2012</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6DBB0E9-9141-4779-A80A-A8530A27229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endParaRPr lang="en-US"/>
          </a:p>
        </p:txBody>
      </p:sp>
      <p:sp>
        <p:nvSpPr>
          <p:cNvPr id="4" name="Rectangle 23"/>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5"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fld id="{8BB59C07-42C3-427E-8A57-D5E8E4E4FC6A}" type="datetimeFigureOut">
              <a:rPr lang="en-US"/>
              <a:pPr>
                <a:defRPr/>
              </a:pPr>
              <a:t>2/2/2012</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919026D3-4181-46EF-8092-55CCCDB7373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7" name="Rectangle 23"/>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8" name="Rectangle 24"/>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endParaRPr lang="en-US"/>
          </a:p>
        </p:txBody>
      </p:sp>
      <p:sp>
        <p:nvSpPr>
          <p:cNvPr id="9" name="Rectangle 25"/>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smtClean="0">
                <a:solidFill>
                  <a:schemeClr val="accent3">
                    <a:shade val="75000"/>
                  </a:schemeClr>
                </a:solidFill>
              </a:defRPr>
            </a:lvl1pPr>
          </a:lstStyle>
          <a:p>
            <a:pPr>
              <a:defRPr/>
            </a:pPr>
            <a:fld id="{2EA48523-62BA-4381-B2AE-0735759997C4}" type="slidenum">
              <a:rPr lang="en-US"/>
              <a:pPr>
                <a:defRPr/>
              </a:pPr>
              <a:t>‹#›</a:t>
            </a:fld>
            <a:endParaRPr lang="en-US"/>
          </a:p>
        </p:txBody>
      </p:sp>
      <p:sp>
        <p:nvSpPr>
          <p:cNvPr id="17" name="Date Placeholder 4"/>
          <p:cNvSpPr>
            <a:spLocks noGrp="1"/>
          </p:cNvSpPr>
          <p:nvPr>
            <p:ph type="dt" sz="half" idx="11"/>
          </p:nvPr>
        </p:nvSpPr>
        <p:spPr/>
        <p:txBody>
          <a:bodyPr/>
          <a:lstStyle>
            <a:lvl1pPr>
              <a:defRPr/>
            </a:lvl1pPr>
          </a:lstStyle>
          <a:p>
            <a:pPr>
              <a:defRPr/>
            </a:pPr>
            <a:fld id="{FDEAED4D-6608-4055-9C1E-9D8A983B8178}" type="datetimeFigureOut">
              <a:rPr lang="en-US"/>
              <a:pPr>
                <a:defRPr/>
              </a:pPr>
              <a:t>2/2/2012</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7" name="Rectangle 23"/>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8" name="Rectangle 24"/>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9" name="Rectangle 25"/>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B2951DBA-C765-4FB9-AA76-E6A30B7000F9}" type="slidenum">
              <a:rPr lang="en-US"/>
              <a:pPr>
                <a:defRP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2F7A6BF1-54DA-4D9A-AFA2-1204C173666D}" type="datetimeFigureOut">
              <a:rPr lang="en-US"/>
              <a:pPr>
                <a:defRPr/>
              </a:pPr>
              <a:t>2/2/2012</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1027"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endParaRPr lang="en-US"/>
          </a:p>
        </p:txBody>
      </p:sp>
      <p:sp>
        <p:nvSpPr>
          <p:cNvPr id="1028"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1029"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smtClean="0">
                <a:solidFill>
                  <a:srgbClr val="FFFFFF"/>
                </a:solidFill>
              </a:defRPr>
            </a:lvl1pPr>
          </a:lstStyle>
          <a:p>
            <a:pPr>
              <a:defRPr/>
            </a:pPr>
            <a:fld id="{F74F59D0-18BA-4DAC-BE21-BC57A08E4870}" type="datetimeFigureOut">
              <a:rPr lang="en-US"/>
              <a:pPr>
                <a:defRPr/>
              </a:pPr>
              <a:t>2/2/2012</a:t>
            </a:fld>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smtClean="0">
                <a:solidFill>
                  <a:schemeClr val="accent3">
                    <a:shade val="75000"/>
                  </a:schemeClr>
                </a:solidFill>
              </a:defRPr>
            </a:lvl1pPr>
          </a:lstStyle>
          <a:p>
            <a:pPr>
              <a:defRPr/>
            </a:pPr>
            <a:fld id="{F00F2E22-4EB3-42D5-89C7-5EE6C0BD7523}" type="slidenum">
              <a:rPr lang="en-US"/>
              <a:pPr>
                <a:defRPr/>
              </a:pPr>
              <a:t>‹#›</a:t>
            </a:fld>
            <a:endParaRPr lang="en-US"/>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ctr" rtl="0" fontAlgn="base">
        <a:spcBef>
          <a:spcPct val="0"/>
        </a:spcBef>
        <a:spcAft>
          <a:spcPct val="0"/>
        </a:spcAft>
        <a:defRPr sz="3300" kern="1200">
          <a:solidFill>
            <a:srgbClr val="7B9899"/>
          </a:solidFill>
          <a:latin typeface="+mj-lt"/>
          <a:ea typeface="+mj-ea"/>
          <a:cs typeface="+mj-cs"/>
        </a:defRPr>
      </a:lvl1pPr>
      <a:lvl2pPr algn="ctr" rtl="0" fontAlgn="base">
        <a:spcBef>
          <a:spcPct val="0"/>
        </a:spcBef>
        <a:spcAft>
          <a:spcPct val="0"/>
        </a:spcAft>
        <a:defRPr sz="3300">
          <a:solidFill>
            <a:srgbClr val="7B9899"/>
          </a:solidFill>
          <a:latin typeface="Georgia" pitchFamily="18" charset="0"/>
        </a:defRPr>
      </a:lvl2pPr>
      <a:lvl3pPr algn="ctr" rtl="0" fontAlgn="base">
        <a:spcBef>
          <a:spcPct val="0"/>
        </a:spcBef>
        <a:spcAft>
          <a:spcPct val="0"/>
        </a:spcAft>
        <a:defRPr sz="3300">
          <a:solidFill>
            <a:srgbClr val="7B9899"/>
          </a:solidFill>
          <a:latin typeface="Georgia" pitchFamily="18" charset="0"/>
        </a:defRPr>
      </a:lvl3pPr>
      <a:lvl4pPr algn="ctr" rtl="0" fontAlgn="base">
        <a:spcBef>
          <a:spcPct val="0"/>
        </a:spcBef>
        <a:spcAft>
          <a:spcPct val="0"/>
        </a:spcAft>
        <a:defRPr sz="3300">
          <a:solidFill>
            <a:srgbClr val="7B9899"/>
          </a:solidFill>
          <a:latin typeface="Georgia" pitchFamily="18" charset="0"/>
        </a:defRPr>
      </a:lvl4pPr>
      <a:lvl5pPr algn="ctr" rtl="0" fontAlgn="base">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fontAlgn="base">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fontAlgn="base">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fontAlgn="base">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fontAlgn="base">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fontAlgn="base">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fontAlgn="auto">
              <a:spcAft>
                <a:spcPts val="0"/>
              </a:spcAft>
              <a:buFont typeface="Wingdings 2"/>
              <a:buNone/>
              <a:defRPr/>
            </a:pPr>
            <a:r>
              <a:rPr lang="x-none" smtClean="0"/>
              <a:t>Транспарентност – Србија </a:t>
            </a:r>
          </a:p>
          <a:p>
            <a:pPr fontAlgn="auto">
              <a:spcAft>
                <a:spcPts val="0"/>
              </a:spcAft>
              <a:buFont typeface="Wingdings 2"/>
              <a:buNone/>
              <a:defRPr/>
            </a:pPr>
            <a:r>
              <a:rPr lang="x-none" smtClean="0"/>
              <a:t>Београд, октобар 2011</a:t>
            </a:r>
            <a:endParaRPr lang="en-US" dirty="0"/>
          </a:p>
        </p:txBody>
      </p:sp>
      <p:sp>
        <p:nvSpPr>
          <p:cNvPr id="3074" name="Title 1"/>
          <p:cNvSpPr>
            <a:spLocks noGrp="1"/>
          </p:cNvSpPr>
          <p:nvPr>
            <p:ph type="ctrTitle"/>
          </p:nvPr>
        </p:nvSpPr>
        <p:spPr/>
        <p:txBody>
          <a:bodyPr>
            <a:normAutofit fontScale="90000"/>
          </a:bodyPr>
          <a:lstStyle/>
          <a:p>
            <a:pPr fontAlgn="auto">
              <a:spcAft>
                <a:spcPts val="0"/>
              </a:spcAft>
              <a:defRPr/>
            </a:pPr>
            <a:r>
              <a:rPr lang="en-US" smtClean="0"/>
              <a:t>Борба против корупције у Аналитичком извештају Европске комисије за 2011</a:t>
            </a:r>
          </a:p>
        </p:txBody>
      </p:sp>
      <p:sp>
        <p:nvSpPr>
          <p:cNvPr id="1331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solidFill>
                  <a:srgbClr val="7B9899"/>
                </a:solidFill>
              </a:rPr>
              <a:t>Финансирање странака</a:t>
            </a:r>
          </a:p>
        </p:txBody>
      </p:sp>
      <p:sp>
        <p:nvSpPr>
          <p:cNvPr id="3" name="Content Placeholder 2"/>
          <p:cNvSpPr>
            <a:spLocks noGrp="1"/>
          </p:cNvSpPr>
          <p:nvPr>
            <p:ph sz="quarter" idx="1"/>
          </p:nvPr>
        </p:nvSpPr>
        <p:spPr>
          <a:xfrm>
            <a:off x="301625" y="1527175"/>
            <a:ext cx="8504238" cy="4572000"/>
          </a:xfrm>
        </p:spPr>
        <p:txBody>
          <a:bodyPr rtlCol="0">
            <a:normAutofit fontScale="70000" lnSpcReduction="20000"/>
          </a:bodyPr>
          <a:lstStyle/>
          <a:p>
            <a:pPr marL="274320" indent="-274320" algn="just" fontAlgn="auto">
              <a:spcAft>
                <a:spcPts val="0"/>
              </a:spcAft>
              <a:buFont typeface="Arial" pitchFamily="34" charset="0"/>
              <a:buChar char="•"/>
              <a:defRPr/>
            </a:pPr>
            <a:r>
              <a:rPr lang="en-US" dirty="0" err="1"/>
              <a:t>Нови</a:t>
            </a:r>
            <a:r>
              <a:rPr lang="en-US" dirty="0"/>
              <a:t> </a:t>
            </a:r>
            <a:r>
              <a:rPr lang="en-US" dirty="0" err="1"/>
              <a:t>Закон</a:t>
            </a:r>
            <a:r>
              <a:rPr lang="en-US" dirty="0"/>
              <a:t> о </a:t>
            </a:r>
            <a:r>
              <a:rPr lang="en-US" dirty="0" err="1"/>
              <a:t>финансирању</a:t>
            </a:r>
            <a:r>
              <a:rPr lang="en-US" dirty="0"/>
              <a:t> </a:t>
            </a:r>
            <a:r>
              <a:rPr lang="en-US" dirty="0" err="1"/>
              <a:t>политичких</a:t>
            </a:r>
            <a:r>
              <a:rPr lang="en-US" dirty="0"/>
              <a:t> </a:t>
            </a:r>
            <a:r>
              <a:rPr lang="en-US" dirty="0" err="1"/>
              <a:t>активности</a:t>
            </a:r>
            <a:r>
              <a:rPr lang="en-US" dirty="0"/>
              <a:t> </a:t>
            </a:r>
            <a:r>
              <a:rPr lang="en-US" dirty="0" err="1"/>
              <a:t>усвојен</a:t>
            </a:r>
            <a:r>
              <a:rPr lang="en-US" dirty="0"/>
              <a:t> </a:t>
            </a:r>
            <a:r>
              <a:rPr lang="en-US" dirty="0" err="1"/>
              <a:t>је</a:t>
            </a:r>
            <a:r>
              <a:rPr lang="en-US" dirty="0"/>
              <a:t> у </a:t>
            </a:r>
            <a:r>
              <a:rPr lang="en-US" dirty="0" err="1"/>
              <a:t>јуну</a:t>
            </a:r>
            <a:r>
              <a:rPr lang="en-US" dirty="0"/>
              <a:t> 2011. </a:t>
            </a:r>
            <a:r>
              <a:rPr lang="en-US" dirty="0" err="1"/>
              <a:t>године</a:t>
            </a:r>
            <a:r>
              <a:rPr lang="en-US" dirty="0"/>
              <a:t>. </a:t>
            </a:r>
            <a:r>
              <a:rPr lang="en-US" dirty="0" err="1" smtClean="0"/>
              <a:t>Он</a:t>
            </a:r>
            <a:r>
              <a:rPr lang="en-US" dirty="0" smtClean="0"/>
              <a:t> </a:t>
            </a:r>
            <a:r>
              <a:rPr lang="en-US" dirty="0" err="1" smtClean="0"/>
              <a:t>обухвата</a:t>
            </a:r>
            <a:r>
              <a:rPr lang="en-US" dirty="0" smtClean="0"/>
              <a:t> </a:t>
            </a:r>
            <a:r>
              <a:rPr lang="en-US" dirty="0" err="1"/>
              <a:t>редовно</a:t>
            </a:r>
            <a:r>
              <a:rPr lang="en-US" dirty="0"/>
              <a:t> </a:t>
            </a:r>
            <a:r>
              <a:rPr lang="en-US" dirty="0" err="1"/>
              <a:t>финансирање</a:t>
            </a:r>
            <a:r>
              <a:rPr lang="en-US" dirty="0"/>
              <a:t> </a:t>
            </a:r>
            <a:r>
              <a:rPr lang="en-US" dirty="0" err="1"/>
              <a:t>политичких</a:t>
            </a:r>
            <a:r>
              <a:rPr lang="en-US" dirty="0"/>
              <a:t> </a:t>
            </a:r>
            <a:r>
              <a:rPr lang="en-US" dirty="0" err="1"/>
              <a:t>странака</a:t>
            </a:r>
            <a:r>
              <a:rPr lang="en-US" dirty="0"/>
              <a:t> и </a:t>
            </a:r>
            <a:r>
              <a:rPr lang="en-US" dirty="0" err="1"/>
              <a:t>финансирање</a:t>
            </a:r>
            <a:r>
              <a:rPr lang="en-US" dirty="0"/>
              <a:t> </a:t>
            </a:r>
            <a:r>
              <a:rPr lang="en-US" dirty="0" err="1" smtClean="0"/>
              <a:t>изборних</a:t>
            </a:r>
            <a:r>
              <a:rPr lang="en-US" dirty="0" smtClean="0"/>
              <a:t> </a:t>
            </a:r>
            <a:r>
              <a:rPr lang="en-US" dirty="0" err="1" smtClean="0"/>
              <a:t>кампања</a:t>
            </a:r>
            <a:r>
              <a:rPr lang="en-US" dirty="0"/>
              <a:t>. </a:t>
            </a:r>
            <a:r>
              <a:rPr lang="en-US" dirty="0" err="1"/>
              <a:t>Овај</a:t>
            </a:r>
            <a:r>
              <a:rPr lang="en-US" dirty="0"/>
              <a:t> </a:t>
            </a:r>
            <a:r>
              <a:rPr lang="en-US" dirty="0" err="1"/>
              <a:t>закон</a:t>
            </a:r>
            <a:r>
              <a:rPr lang="en-US" dirty="0"/>
              <a:t> </a:t>
            </a:r>
            <a:r>
              <a:rPr lang="en-US" dirty="0" err="1"/>
              <a:t>је</a:t>
            </a:r>
            <a:r>
              <a:rPr lang="en-US" dirty="0"/>
              <a:t> </a:t>
            </a:r>
            <a:r>
              <a:rPr lang="en-US" dirty="0" err="1"/>
              <a:t>повећао</a:t>
            </a:r>
            <a:r>
              <a:rPr lang="en-US" dirty="0"/>
              <a:t> </a:t>
            </a:r>
            <a:r>
              <a:rPr lang="en-US" dirty="0" err="1"/>
              <a:t>транспарентност</a:t>
            </a:r>
            <a:r>
              <a:rPr lang="en-US" dirty="0"/>
              <a:t> </a:t>
            </a:r>
            <a:r>
              <a:rPr lang="en-US" dirty="0" err="1"/>
              <a:t>извора</a:t>
            </a:r>
            <a:r>
              <a:rPr lang="en-US" dirty="0"/>
              <a:t> </a:t>
            </a:r>
            <a:r>
              <a:rPr lang="en-US" dirty="0" err="1"/>
              <a:t>финансирања</a:t>
            </a:r>
            <a:r>
              <a:rPr lang="en-US" dirty="0"/>
              <a:t> и </a:t>
            </a:r>
            <a:r>
              <a:rPr lang="en-US" dirty="0" err="1" smtClean="0"/>
              <a:t>расподелу</a:t>
            </a:r>
            <a:r>
              <a:rPr lang="en-US" dirty="0" smtClean="0"/>
              <a:t> </a:t>
            </a:r>
            <a:r>
              <a:rPr lang="en-US" dirty="0" err="1" smtClean="0"/>
              <a:t>јавних</a:t>
            </a:r>
            <a:r>
              <a:rPr lang="en-US" dirty="0" smtClean="0"/>
              <a:t> </a:t>
            </a:r>
            <a:r>
              <a:rPr lang="en-US" dirty="0" err="1"/>
              <a:t>средстава</a:t>
            </a:r>
            <a:r>
              <a:rPr lang="en-US" dirty="0"/>
              <a:t>. </a:t>
            </a:r>
            <a:r>
              <a:rPr lang="en-US" dirty="0" err="1"/>
              <a:t>Он</a:t>
            </a:r>
            <a:r>
              <a:rPr lang="en-US" dirty="0"/>
              <a:t> </a:t>
            </a:r>
            <a:r>
              <a:rPr lang="en-US" dirty="0" err="1"/>
              <a:t>је</a:t>
            </a:r>
            <a:r>
              <a:rPr lang="en-US" dirty="0"/>
              <a:t> </a:t>
            </a:r>
            <a:r>
              <a:rPr lang="en-US" dirty="0" err="1"/>
              <a:t>значајно</a:t>
            </a:r>
            <a:r>
              <a:rPr lang="en-US" dirty="0"/>
              <a:t> </a:t>
            </a:r>
            <a:r>
              <a:rPr lang="en-US" dirty="0" err="1"/>
              <a:t>ојачао</a:t>
            </a:r>
            <a:r>
              <a:rPr lang="en-US" dirty="0"/>
              <a:t> </a:t>
            </a:r>
            <a:r>
              <a:rPr lang="en-US" dirty="0" err="1"/>
              <a:t>истражна</a:t>
            </a:r>
            <a:r>
              <a:rPr lang="en-US" dirty="0"/>
              <a:t> </a:t>
            </a:r>
            <a:r>
              <a:rPr lang="en-US" dirty="0" err="1"/>
              <a:t>овлашћења</a:t>
            </a:r>
            <a:r>
              <a:rPr lang="en-US" dirty="0"/>
              <a:t> </a:t>
            </a:r>
            <a:r>
              <a:rPr lang="en-US" dirty="0" err="1"/>
              <a:t>Агенције</a:t>
            </a:r>
            <a:r>
              <a:rPr lang="en-US" dirty="0"/>
              <a:t> </a:t>
            </a:r>
            <a:r>
              <a:rPr lang="en-US" dirty="0" err="1"/>
              <a:t>за</a:t>
            </a:r>
            <a:r>
              <a:rPr lang="en-US" dirty="0"/>
              <a:t> </a:t>
            </a:r>
            <a:r>
              <a:rPr lang="en-US" dirty="0" err="1"/>
              <a:t>борбу</a:t>
            </a:r>
            <a:r>
              <a:rPr lang="en-US" dirty="0"/>
              <a:t> </a:t>
            </a:r>
            <a:r>
              <a:rPr lang="en-US" dirty="0" err="1" smtClean="0"/>
              <a:t>против</a:t>
            </a:r>
            <a:r>
              <a:rPr lang="en-US" dirty="0"/>
              <a:t> </a:t>
            </a:r>
            <a:r>
              <a:rPr lang="en-US" dirty="0" err="1" smtClean="0"/>
              <a:t>корупције</a:t>
            </a:r>
            <a:r>
              <a:rPr lang="en-US" dirty="0"/>
              <a:t>. </a:t>
            </a:r>
            <a:r>
              <a:rPr lang="en-US" dirty="0" err="1"/>
              <a:t>Агенција</a:t>
            </a:r>
            <a:r>
              <a:rPr lang="en-US" dirty="0"/>
              <a:t> </a:t>
            </a:r>
            <a:r>
              <a:rPr lang="en-US" dirty="0" err="1"/>
              <a:t>за</a:t>
            </a:r>
            <a:r>
              <a:rPr lang="en-US" dirty="0"/>
              <a:t> </a:t>
            </a:r>
            <a:r>
              <a:rPr lang="en-US" dirty="0" err="1"/>
              <a:t>борбу</a:t>
            </a:r>
            <a:r>
              <a:rPr lang="en-US" dirty="0"/>
              <a:t> </a:t>
            </a:r>
            <a:r>
              <a:rPr lang="en-US" dirty="0" err="1"/>
              <a:t>против</a:t>
            </a:r>
            <a:r>
              <a:rPr lang="en-US" dirty="0"/>
              <a:t> </a:t>
            </a:r>
            <a:r>
              <a:rPr lang="en-US" dirty="0" err="1"/>
              <a:t>корупције</a:t>
            </a:r>
            <a:r>
              <a:rPr lang="en-US" dirty="0"/>
              <a:t> </a:t>
            </a:r>
            <a:r>
              <a:rPr lang="en-US" dirty="0" err="1"/>
              <a:t>је</a:t>
            </a:r>
            <a:r>
              <a:rPr lang="en-US" dirty="0"/>
              <a:t> </a:t>
            </a:r>
            <a:r>
              <a:rPr lang="en-US" dirty="0" err="1"/>
              <a:t>претходно</a:t>
            </a:r>
            <a:r>
              <a:rPr lang="en-US" dirty="0"/>
              <a:t> </a:t>
            </a:r>
            <a:r>
              <a:rPr lang="en-US" dirty="0" err="1"/>
              <a:t>извршила</a:t>
            </a:r>
            <a:r>
              <a:rPr lang="en-US" dirty="0"/>
              <a:t> </a:t>
            </a:r>
            <a:r>
              <a:rPr lang="en-US" dirty="0" err="1" smtClean="0"/>
              <a:t>контролу</a:t>
            </a:r>
            <a:r>
              <a:rPr lang="en-US" dirty="0" smtClean="0"/>
              <a:t> </a:t>
            </a:r>
            <a:r>
              <a:rPr lang="en-US" dirty="0" err="1" smtClean="0"/>
              <a:t>изборне</a:t>
            </a:r>
            <a:r>
              <a:rPr lang="en-US" dirty="0" smtClean="0"/>
              <a:t> </a:t>
            </a:r>
            <a:r>
              <a:rPr lang="en-US" dirty="0" err="1"/>
              <a:t>кампање</a:t>
            </a:r>
            <a:r>
              <a:rPr lang="en-US" dirty="0"/>
              <a:t> </a:t>
            </a:r>
            <a:r>
              <a:rPr lang="en-US" dirty="0" err="1"/>
              <a:t>пет</a:t>
            </a:r>
            <a:r>
              <a:rPr lang="en-US" dirty="0"/>
              <a:t> </a:t>
            </a:r>
            <a:r>
              <a:rPr lang="en-US" dirty="0" err="1"/>
              <a:t>странака</a:t>
            </a:r>
            <a:r>
              <a:rPr lang="en-US" dirty="0"/>
              <a:t> </a:t>
            </a:r>
            <a:r>
              <a:rPr lang="en-US" dirty="0" err="1"/>
              <a:t>или</a:t>
            </a:r>
            <a:r>
              <a:rPr lang="en-US" dirty="0"/>
              <a:t> </a:t>
            </a:r>
            <a:r>
              <a:rPr lang="en-US" dirty="0" err="1"/>
              <a:t>коалиција</a:t>
            </a:r>
            <a:r>
              <a:rPr lang="en-US" dirty="0"/>
              <a:t> и </a:t>
            </a:r>
            <a:r>
              <a:rPr lang="en-US" dirty="0" err="1"/>
              <a:t>поднела</a:t>
            </a:r>
            <a:r>
              <a:rPr lang="en-US" dirty="0"/>
              <a:t> </a:t>
            </a:r>
            <a:r>
              <a:rPr lang="en-US" dirty="0" err="1"/>
              <a:t>шест</a:t>
            </a:r>
            <a:r>
              <a:rPr lang="en-US" dirty="0"/>
              <a:t> </a:t>
            </a:r>
            <a:r>
              <a:rPr lang="en-US" dirty="0" err="1"/>
              <a:t>прекршајних</a:t>
            </a:r>
            <a:r>
              <a:rPr lang="en-US" dirty="0"/>
              <a:t> </a:t>
            </a:r>
            <a:r>
              <a:rPr lang="en-US" dirty="0" err="1"/>
              <a:t>жалби</a:t>
            </a:r>
            <a:r>
              <a:rPr lang="en-US" dirty="0"/>
              <a:t> </a:t>
            </a:r>
            <a:r>
              <a:rPr lang="en-US" dirty="0" err="1" smtClean="0"/>
              <a:t>збо</a:t>
            </a:r>
            <a:r>
              <a:rPr lang="x-none" dirty="0"/>
              <a:t>г</a:t>
            </a:r>
            <a:r>
              <a:rPr lang="en-US" dirty="0" smtClean="0"/>
              <a:t> </a:t>
            </a:r>
            <a:r>
              <a:rPr lang="en-US" dirty="0" err="1" smtClean="0"/>
              <a:t>непријављивања</a:t>
            </a:r>
            <a:r>
              <a:rPr lang="en-US" dirty="0" smtClean="0"/>
              <a:t> </a:t>
            </a:r>
            <a:r>
              <a:rPr lang="en-US" dirty="0" err="1"/>
              <a:t>средстава</a:t>
            </a:r>
            <a:r>
              <a:rPr lang="en-US" dirty="0"/>
              <a:t> </a:t>
            </a:r>
            <a:r>
              <a:rPr lang="en-US" dirty="0" err="1"/>
              <a:t>прикупљених</a:t>
            </a:r>
            <a:r>
              <a:rPr lang="en-US" dirty="0"/>
              <a:t> и </a:t>
            </a:r>
            <a:r>
              <a:rPr lang="en-US" dirty="0" err="1"/>
              <a:t>потрошених</a:t>
            </a:r>
            <a:r>
              <a:rPr lang="en-US" dirty="0"/>
              <a:t> у </a:t>
            </a:r>
            <a:r>
              <a:rPr lang="en-US" dirty="0" err="1"/>
              <a:t>изборним</a:t>
            </a:r>
            <a:r>
              <a:rPr lang="en-US" dirty="0"/>
              <a:t> </a:t>
            </a:r>
            <a:r>
              <a:rPr lang="en-US" dirty="0" err="1"/>
              <a:t>кампањама</a:t>
            </a:r>
            <a:r>
              <a:rPr lang="en-US" dirty="0"/>
              <a:t>. </a:t>
            </a:r>
            <a:r>
              <a:rPr lang="en-US" dirty="0" smtClean="0"/>
              <a:t>У</a:t>
            </a:r>
            <a:r>
              <a:rPr lang="x-none" dirty="0" smtClean="0"/>
              <a:t> </a:t>
            </a:r>
            <a:r>
              <a:rPr lang="en-US" dirty="0" err="1" smtClean="0"/>
              <a:t>марту</a:t>
            </a:r>
            <a:r>
              <a:rPr lang="en-US" dirty="0" smtClean="0"/>
              <a:t> </a:t>
            </a:r>
            <a:r>
              <a:rPr lang="en-US" dirty="0"/>
              <a:t>2010. </a:t>
            </a:r>
            <a:r>
              <a:rPr lang="en-US" dirty="0" err="1"/>
              <a:t>године</a:t>
            </a:r>
            <a:r>
              <a:rPr lang="en-US" dirty="0"/>
              <a:t>, </a:t>
            </a:r>
            <a:r>
              <a:rPr lang="en-US" dirty="0" err="1"/>
              <a:t>Агенција</a:t>
            </a:r>
            <a:r>
              <a:rPr lang="en-US" dirty="0"/>
              <a:t> </a:t>
            </a:r>
            <a:r>
              <a:rPr lang="en-US" dirty="0" err="1"/>
              <a:t>је</a:t>
            </a:r>
            <a:r>
              <a:rPr lang="en-US" dirty="0"/>
              <a:t> </a:t>
            </a:r>
            <a:r>
              <a:rPr lang="en-US" dirty="0" err="1"/>
              <a:t>усвојила</a:t>
            </a:r>
            <a:r>
              <a:rPr lang="en-US" dirty="0"/>
              <a:t> </a:t>
            </a:r>
            <a:r>
              <a:rPr lang="en-US" dirty="0" err="1"/>
              <a:t>правила</a:t>
            </a:r>
            <a:r>
              <a:rPr lang="en-US" dirty="0"/>
              <a:t> о </a:t>
            </a:r>
            <a:r>
              <a:rPr lang="en-US" dirty="0" err="1"/>
              <a:t>садржају</a:t>
            </a:r>
            <a:r>
              <a:rPr lang="en-US" dirty="0"/>
              <a:t> </a:t>
            </a:r>
            <a:r>
              <a:rPr lang="x-none" dirty="0" smtClean="0"/>
              <a:t> е</a:t>
            </a:r>
            <a:r>
              <a:rPr lang="en-US" dirty="0" err="1" smtClean="0"/>
              <a:t>виденција</a:t>
            </a:r>
            <a:r>
              <a:rPr lang="en-US" dirty="0" smtClean="0"/>
              <a:t> и</a:t>
            </a:r>
            <a:r>
              <a:rPr lang="x-none" dirty="0" smtClean="0"/>
              <a:t> </a:t>
            </a:r>
            <a:r>
              <a:rPr lang="en-US" dirty="0" err="1" smtClean="0"/>
              <a:t>финансијских</a:t>
            </a:r>
            <a:r>
              <a:rPr lang="en-US" dirty="0" smtClean="0"/>
              <a:t> </a:t>
            </a:r>
            <a:r>
              <a:rPr lang="en-US" dirty="0" err="1"/>
              <a:t>извештаја</a:t>
            </a:r>
            <a:r>
              <a:rPr lang="en-US" dirty="0"/>
              <a:t> </a:t>
            </a:r>
            <a:r>
              <a:rPr lang="en-US" dirty="0" err="1"/>
              <a:t>политичких</a:t>
            </a:r>
            <a:r>
              <a:rPr lang="en-US" dirty="0"/>
              <a:t> </a:t>
            </a:r>
            <a:r>
              <a:rPr lang="en-US" dirty="0" err="1"/>
              <a:t>странака</a:t>
            </a:r>
            <a:r>
              <a:rPr lang="en-US" dirty="0"/>
              <a:t>. </a:t>
            </a:r>
            <a:r>
              <a:rPr lang="en-US" dirty="0" err="1"/>
              <a:t>Још</a:t>
            </a:r>
            <a:r>
              <a:rPr lang="en-US" dirty="0"/>
              <a:t> </a:t>
            </a:r>
            <a:r>
              <a:rPr lang="en-US" dirty="0" err="1"/>
              <a:t>увек</a:t>
            </a:r>
            <a:r>
              <a:rPr lang="en-US" dirty="0"/>
              <a:t> </a:t>
            </a:r>
            <a:r>
              <a:rPr lang="en-US" dirty="0" err="1"/>
              <a:t>би</a:t>
            </a:r>
            <a:r>
              <a:rPr lang="en-US" dirty="0"/>
              <a:t> </a:t>
            </a:r>
            <a:r>
              <a:rPr lang="en-US" dirty="0" err="1"/>
              <a:t>требало</a:t>
            </a:r>
            <a:r>
              <a:rPr lang="en-US" dirty="0"/>
              <a:t> </a:t>
            </a:r>
            <a:r>
              <a:rPr lang="en-US" dirty="0" err="1"/>
              <a:t>да</a:t>
            </a:r>
            <a:r>
              <a:rPr lang="en-US" dirty="0"/>
              <a:t> </a:t>
            </a:r>
            <a:r>
              <a:rPr lang="en-US" dirty="0" err="1" smtClean="0"/>
              <a:t>успостави</a:t>
            </a:r>
            <a:r>
              <a:rPr lang="x-none" dirty="0"/>
              <a:t> </a:t>
            </a:r>
            <a:r>
              <a:rPr lang="en-US" dirty="0" err="1" smtClean="0"/>
              <a:t>вођење</a:t>
            </a:r>
            <a:r>
              <a:rPr lang="en-US" dirty="0" smtClean="0"/>
              <a:t> </a:t>
            </a:r>
            <a:r>
              <a:rPr lang="en-US" dirty="0" err="1"/>
              <a:t>евиденције</a:t>
            </a:r>
            <a:r>
              <a:rPr lang="en-US" dirty="0"/>
              <a:t> </a:t>
            </a:r>
            <a:r>
              <a:rPr lang="en-US" dirty="0" err="1"/>
              <a:t>ефикасне</a:t>
            </a:r>
            <a:r>
              <a:rPr lang="en-US" dirty="0"/>
              <a:t> </a:t>
            </a:r>
            <a:r>
              <a:rPr lang="en-US" dirty="0" err="1"/>
              <a:t>контроле</a:t>
            </a:r>
            <a:r>
              <a:rPr lang="en-US" dirty="0"/>
              <a:t> </a:t>
            </a:r>
            <a:r>
              <a:rPr lang="en-US" dirty="0" err="1"/>
              <a:t>финансирања</a:t>
            </a:r>
            <a:r>
              <a:rPr lang="en-US" dirty="0"/>
              <a:t> </a:t>
            </a:r>
            <a:r>
              <a:rPr lang="en-US" dirty="0" err="1"/>
              <a:t>политичких</a:t>
            </a:r>
            <a:r>
              <a:rPr lang="en-US" dirty="0"/>
              <a:t> </a:t>
            </a:r>
            <a:r>
              <a:rPr lang="en-US" dirty="0" err="1"/>
              <a:t>странака</a:t>
            </a:r>
            <a:r>
              <a:rPr lang="en-US" dirty="0"/>
              <a:t>.  </a:t>
            </a:r>
          </a:p>
          <a:p>
            <a:pPr marL="274320" indent="-274320" algn="just" fontAlgn="auto">
              <a:spcAft>
                <a:spcPts val="0"/>
              </a:spcAft>
              <a:buFont typeface="Arial" pitchFamily="34" charset="0"/>
              <a:buChar char="•"/>
              <a:defRPr/>
            </a:pPr>
            <a:r>
              <a:rPr lang="x-none" i="1" dirty="0" smtClean="0"/>
              <a:t>Коментар: Закон још увек није повећао транспарентност, већ само створио шансе да се то учини. Није констатовано битно повећање издвајања из буџета за ове намене. Битно је да ЕК указује на потребу да се обезбеди спровођење нових законских решења. </a:t>
            </a:r>
            <a:endParaRPr lang="en-US" i="1" dirty="0"/>
          </a:p>
        </p:txBody>
      </p:sp>
      <p:pic>
        <p:nvPicPr>
          <p:cNvPr id="22532" name="Picture 4" descr="ts-logo-izbor"/>
          <p:cNvPicPr>
            <a:picLocks noChangeAspect="1" noChangeArrowheads="1"/>
          </p:cNvPicPr>
          <p:nvPr/>
        </p:nvPicPr>
        <p:blipFill>
          <a:blip r:embed="rId2"/>
          <a:srcRect/>
          <a:stretch>
            <a:fillRect/>
          </a:stretch>
        </p:blipFill>
        <p:spPr bwMode="auto">
          <a:xfrm>
            <a:off x="6019800" y="6019800"/>
            <a:ext cx="2682875" cy="54768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solidFill>
                  <a:srgbClr val="7B9899"/>
                </a:solidFill>
              </a:rPr>
              <a:t>Савет за борбу против корупције</a:t>
            </a:r>
          </a:p>
        </p:txBody>
      </p:sp>
      <p:sp>
        <p:nvSpPr>
          <p:cNvPr id="3" name="Content Placeholder 2"/>
          <p:cNvSpPr>
            <a:spLocks noGrp="1"/>
          </p:cNvSpPr>
          <p:nvPr>
            <p:ph sz="quarter" idx="1"/>
          </p:nvPr>
        </p:nvSpPr>
        <p:spPr>
          <a:xfrm>
            <a:off x="301625" y="1527175"/>
            <a:ext cx="8504238" cy="4572000"/>
          </a:xfrm>
        </p:spPr>
        <p:txBody>
          <a:bodyPr rtlCol="0">
            <a:normAutofit fontScale="77500" lnSpcReduction="20000"/>
          </a:bodyPr>
          <a:lstStyle/>
          <a:p>
            <a:pPr marL="274320" indent="-274320" algn="just" fontAlgn="auto">
              <a:spcAft>
                <a:spcPts val="0"/>
              </a:spcAft>
              <a:buFont typeface="Arial" pitchFamily="34" charset="0"/>
              <a:buChar char="•"/>
              <a:defRPr/>
            </a:pPr>
            <a:r>
              <a:rPr lang="en-US" dirty="0" err="1"/>
              <a:t>Савет</a:t>
            </a:r>
            <a:r>
              <a:rPr lang="en-US" dirty="0"/>
              <a:t> </a:t>
            </a:r>
            <a:r>
              <a:rPr lang="en-US" dirty="0" err="1"/>
              <a:t>за</a:t>
            </a:r>
            <a:r>
              <a:rPr lang="en-US" dirty="0"/>
              <a:t> </a:t>
            </a:r>
            <a:r>
              <a:rPr lang="en-US" dirty="0" err="1"/>
              <a:t>борбу</a:t>
            </a:r>
            <a:r>
              <a:rPr lang="en-US" dirty="0"/>
              <a:t> </a:t>
            </a:r>
            <a:r>
              <a:rPr lang="en-US" dirty="0" err="1"/>
              <a:t>проти</a:t>
            </a:r>
            <a:r>
              <a:rPr lang="en-US" dirty="0"/>
              <a:t> </a:t>
            </a:r>
            <a:r>
              <a:rPr lang="en-US" dirty="0" err="1"/>
              <a:t>корупције</a:t>
            </a:r>
            <a:r>
              <a:rPr lang="en-US" dirty="0"/>
              <a:t>, </a:t>
            </a:r>
            <a:r>
              <a:rPr lang="en-US" dirty="0" err="1"/>
              <a:t>саветодавно</a:t>
            </a:r>
            <a:r>
              <a:rPr lang="en-US" dirty="0"/>
              <a:t> </a:t>
            </a:r>
            <a:r>
              <a:rPr lang="en-US" dirty="0" err="1"/>
              <a:t>тело</a:t>
            </a:r>
            <a:r>
              <a:rPr lang="en-US" dirty="0"/>
              <a:t> </a:t>
            </a:r>
            <a:r>
              <a:rPr lang="en-US" dirty="0" err="1"/>
              <a:t>Владе</a:t>
            </a:r>
            <a:r>
              <a:rPr lang="en-US" dirty="0"/>
              <a:t>, </a:t>
            </a:r>
            <a:r>
              <a:rPr lang="en-US" dirty="0" err="1"/>
              <a:t>основан</a:t>
            </a:r>
            <a:r>
              <a:rPr lang="en-US" dirty="0"/>
              <a:t> </a:t>
            </a:r>
            <a:r>
              <a:rPr lang="en-US" dirty="0" err="1"/>
              <a:t>је</a:t>
            </a:r>
            <a:r>
              <a:rPr lang="en-US" dirty="0"/>
              <a:t> 2001. </a:t>
            </a:r>
            <a:r>
              <a:rPr lang="en-US" dirty="0" err="1"/>
              <a:t>године</a:t>
            </a:r>
            <a:r>
              <a:rPr lang="en-US" dirty="0"/>
              <a:t> </a:t>
            </a:r>
            <a:r>
              <a:rPr lang="en-US" dirty="0" err="1" smtClean="0"/>
              <a:t>са</a:t>
            </a:r>
            <a:r>
              <a:rPr lang="x-none" dirty="0" smtClean="0"/>
              <a:t> </a:t>
            </a:r>
            <a:r>
              <a:rPr lang="en-US" dirty="0" err="1" smtClean="0"/>
              <a:t>задатком</a:t>
            </a:r>
            <a:r>
              <a:rPr lang="en-US" dirty="0" smtClean="0"/>
              <a:t> </a:t>
            </a:r>
            <a:r>
              <a:rPr lang="en-US" dirty="0" err="1"/>
              <a:t>да</a:t>
            </a:r>
            <a:r>
              <a:rPr lang="en-US" dirty="0"/>
              <a:t> </a:t>
            </a:r>
            <a:r>
              <a:rPr lang="en-US" dirty="0" err="1"/>
              <a:t>предложи</a:t>
            </a:r>
            <a:r>
              <a:rPr lang="en-US" dirty="0"/>
              <a:t> </a:t>
            </a:r>
            <a:r>
              <a:rPr lang="en-US" dirty="0" err="1"/>
              <a:t>законодавне</a:t>
            </a:r>
            <a:r>
              <a:rPr lang="en-US" dirty="0"/>
              <a:t> </a:t>
            </a:r>
            <a:r>
              <a:rPr lang="en-US" dirty="0" err="1"/>
              <a:t>промене</a:t>
            </a:r>
            <a:r>
              <a:rPr lang="en-US" dirty="0"/>
              <a:t> и </a:t>
            </a:r>
            <a:r>
              <a:rPr lang="en-US" dirty="0" err="1"/>
              <a:t>друге</a:t>
            </a:r>
            <a:r>
              <a:rPr lang="en-US" dirty="0"/>
              <a:t> </a:t>
            </a:r>
            <a:r>
              <a:rPr lang="en-US" dirty="0" err="1"/>
              <a:t>мере</a:t>
            </a:r>
            <a:r>
              <a:rPr lang="en-US" dirty="0"/>
              <a:t> у </a:t>
            </a:r>
            <a:r>
              <a:rPr lang="en-US" dirty="0" err="1"/>
              <a:t>циљу</a:t>
            </a:r>
            <a:r>
              <a:rPr lang="en-US" dirty="0"/>
              <a:t> </a:t>
            </a:r>
            <a:r>
              <a:rPr lang="en-US" dirty="0" err="1"/>
              <a:t>борбе</a:t>
            </a:r>
            <a:r>
              <a:rPr lang="en-US" dirty="0"/>
              <a:t> </a:t>
            </a:r>
            <a:r>
              <a:rPr lang="en-US" dirty="0" err="1" smtClean="0"/>
              <a:t>против</a:t>
            </a:r>
            <a:r>
              <a:rPr lang="x-none" dirty="0" smtClean="0"/>
              <a:t> </a:t>
            </a:r>
            <a:r>
              <a:rPr lang="en-US" dirty="0" err="1" smtClean="0"/>
              <a:t>корупције</a:t>
            </a:r>
            <a:r>
              <a:rPr lang="en-US" dirty="0" smtClean="0"/>
              <a:t> </a:t>
            </a:r>
            <a:r>
              <a:rPr lang="en-US" dirty="0"/>
              <a:t>и </a:t>
            </a:r>
            <a:r>
              <a:rPr lang="en-US" dirty="0" err="1"/>
              <a:t>процене</a:t>
            </a:r>
            <a:r>
              <a:rPr lang="en-US" dirty="0"/>
              <a:t> </a:t>
            </a:r>
            <a:r>
              <a:rPr lang="en-US" dirty="0" err="1"/>
              <a:t>постојећих</a:t>
            </a:r>
            <a:r>
              <a:rPr lang="en-US" dirty="0"/>
              <a:t> </a:t>
            </a:r>
            <a:r>
              <a:rPr lang="en-US" dirty="0" err="1"/>
              <a:t>активности</a:t>
            </a:r>
            <a:r>
              <a:rPr lang="en-US" dirty="0"/>
              <a:t> </a:t>
            </a:r>
            <a:r>
              <a:rPr lang="en-US" dirty="0" err="1"/>
              <a:t>за</a:t>
            </a:r>
            <a:r>
              <a:rPr lang="en-US" dirty="0"/>
              <a:t> </a:t>
            </a:r>
            <a:r>
              <a:rPr lang="en-US" dirty="0" err="1"/>
              <a:t>борбу</a:t>
            </a:r>
            <a:r>
              <a:rPr lang="en-US" dirty="0"/>
              <a:t> </a:t>
            </a:r>
            <a:r>
              <a:rPr lang="en-US" dirty="0" err="1"/>
              <a:t>против</a:t>
            </a:r>
            <a:r>
              <a:rPr lang="en-US" dirty="0"/>
              <a:t> </a:t>
            </a:r>
            <a:r>
              <a:rPr lang="en-US" dirty="0" err="1"/>
              <a:t>корупције</a:t>
            </a:r>
            <a:r>
              <a:rPr lang="en-US" dirty="0"/>
              <a:t>. </a:t>
            </a:r>
            <a:r>
              <a:rPr lang="en-US" dirty="0" err="1"/>
              <a:t>Савет</a:t>
            </a:r>
            <a:r>
              <a:rPr lang="en-US" dirty="0"/>
              <a:t> </a:t>
            </a:r>
            <a:r>
              <a:rPr lang="en-US" dirty="0" err="1" smtClean="0"/>
              <a:t>је</a:t>
            </a:r>
            <a:r>
              <a:rPr lang="x-none" dirty="0" smtClean="0"/>
              <a:t> </a:t>
            </a:r>
            <a:r>
              <a:rPr lang="en-US" dirty="0" err="1" smtClean="0"/>
              <a:t>наставио</a:t>
            </a:r>
            <a:r>
              <a:rPr lang="en-US" dirty="0" smtClean="0"/>
              <a:t> </a:t>
            </a:r>
            <a:r>
              <a:rPr lang="en-US" dirty="0" err="1"/>
              <a:t>да</a:t>
            </a:r>
            <a:r>
              <a:rPr lang="en-US" dirty="0"/>
              <a:t> </a:t>
            </a:r>
            <a:r>
              <a:rPr lang="en-US" dirty="0" err="1"/>
              <a:t>подиже</a:t>
            </a:r>
            <a:r>
              <a:rPr lang="en-US" dirty="0"/>
              <a:t> </a:t>
            </a:r>
            <a:r>
              <a:rPr lang="en-US" dirty="0" err="1"/>
              <a:t>свест</a:t>
            </a:r>
            <a:r>
              <a:rPr lang="en-US" dirty="0"/>
              <a:t> </a:t>
            </a:r>
            <a:r>
              <a:rPr lang="en-US" dirty="0" err="1"/>
              <a:t>јавности</a:t>
            </a:r>
            <a:r>
              <a:rPr lang="en-US" dirty="0"/>
              <a:t> о </a:t>
            </a:r>
            <a:r>
              <a:rPr lang="en-US" dirty="0" err="1"/>
              <a:t>случајевима</a:t>
            </a:r>
            <a:r>
              <a:rPr lang="en-US" dirty="0"/>
              <a:t> </a:t>
            </a:r>
            <a:r>
              <a:rPr lang="en-US" dirty="0" err="1"/>
              <a:t>високе</a:t>
            </a:r>
            <a:r>
              <a:rPr lang="en-US" dirty="0"/>
              <a:t> </a:t>
            </a:r>
            <a:r>
              <a:rPr lang="en-US" dirty="0" err="1"/>
              <a:t>корупције</a:t>
            </a:r>
            <a:r>
              <a:rPr lang="en-US" dirty="0"/>
              <a:t>, </a:t>
            </a:r>
            <a:r>
              <a:rPr lang="en-US" dirty="0" err="1"/>
              <a:t>углавном</a:t>
            </a:r>
            <a:r>
              <a:rPr lang="en-US" dirty="0"/>
              <a:t> </a:t>
            </a:r>
            <a:r>
              <a:rPr lang="en-US" dirty="0" smtClean="0"/>
              <a:t>у</a:t>
            </a:r>
            <a:r>
              <a:rPr lang="x-none" dirty="0" smtClean="0"/>
              <a:t> </a:t>
            </a:r>
            <a:r>
              <a:rPr lang="en-US" dirty="0" err="1" smtClean="0"/>
              <a:t>медијима</a:t>
            </a:r>
            <a:r>
              <a:rPr lang="en-US" dirty="0" smtClean="0"/>
              <a:t> </a:t>
            </a:r>
            <a:r>
              <a:rPr lang="en-US" dirty="0"/>
              <a:t>и </a:t>
            </a:r>
            <a:r>
              <a:rPr lang="en-US" dirty="0" err="1"/>
              <a:t>на</a:t>
            </a:r>
            <a:r>
              <a:rPr lang="en-US" dirty="0"/>
              <a:t> </a:t>
            </a:r>
            <a:r>
              <a:rPr lang="en-US" dirty="0" err="1"/>
              <a:t>јавним</a:t>
            </a:r>
            <a:r>
              <a:rPr lang="en-US" dirty="0"/>
              <a:t> </a:t>
            </a:r>
            <a:r>
              <a:rPr lang="en-US" dirty="0" err="1"/>
              <a:t>догађајима</a:t>
            </a:r>
            <a:r>
              <a:rPr lang="en-US" dirty="0"/>
              <a:t>. </a:t>
            </a:r>
            <a:r>
              <a:rPr lang="en-US" dirty="0" err="1"/>
              <a:t>Поднео</a:t>
            </a:r>
            <a:r>
              <a:rPr lang="en-US" dirty="0"/>
              <a:t> </a:t>
            </a:r>
            <a:r>
              <a:rPr lang="en-US" dirty="0" err="1"/>
              <a:t>је</a:t>
            </a:r>
            <a:r>
              <a:rPr lang="en-US" dirty="0"/>
              <a:t> </a:t>
            </a:r>
            <a:r>
              <a:rPr lang="en-US" dirty="0" err="1"/>
              <a:t>две</a:t>
            </a:r>
            <a:r>
              <a:rPr lang="en-US" dirty="0"/>
              <a:t> </a:t>
            </a:r>
            <a:r>
              <a:rPr lang="en-US" dirty="0" err="1"/>
              <a:t>кривичне</a:t>
            </a:r>
            <a:r>
              <a:rPr lang="en-US" dirty="0"/>
              <a:t> </a:t>
            </a:r>
            <a:r>
              <a:rPr lang="en-US" dirty="0" err="1"/>
              <a:t>пријаве</a:t>
            </a:r>
            <a:r>
              <a:rPr lang="en-US" dirty="0"/>
              <a:t> </a:t>
            </a:r>
            <a:r>
              <a:rPr lang="en-US" dirty="0" err="1"/>
              <a:t>против</a:t>
            </a:r>
            <a:r>
              <a:rPr lang="en-US" dirty="0"/>
              <a:t> </a:t>
            </a:r>
            <a:r>
              <a:rPr lang="en-US" dirty="0" err="1" smtClean="0"/>
              <a:t>политичара</a:t>
            </a:r>
            <a:r>
              <a:rPr lang="x-none" dirty="0"/>
              <a:t> </a:t>
            </a:r>
            <a:r>
              <a:rPr lang="en-US" dirty="0" err="1" smtClean="0"/>
              <a:t>високог</a:t>
            </a:r>
            <a:r>
              <a:rPr lang="en-US" dirty="0" smtClean="0"/>
              <a:t> </a:t>
            </a:r>
            <a:r>
              <a:rPr lang="en-US" dirty="0" err="1"/>
              <a:t>профила</a:t>
            </a:r>
            <a:r>
              <a:rPr lang="en-US" dirty="0"/>
              <a:t> и </a:t>
            </a:r>
            <a:r>
              <a:rPr lang="en-US" dirty="0" err="1"/>
              <a:t>познатих</a:t>
            </a:r>
            <a:r>
              <a:rPr lang="en-US" dirty="0"/>
              <a:t> </a:t>
            </a:r>
            <a:r>
              <a:rPr lang="en-US" dirty="0" err="1"/>
              <a:t>бизнисмена</a:t>
            </a:r>
            <a:r>
              <a:rPr lang="en-US" dirty="0"/>
              <a:t>. </a:t>
            </a:r>
            <a:r>
              <a:rPr lang="en-US" dirty="0" err="1"/>
              <a:t>Такође</a:t>
            </a:r>
            <a:r>
              <a:rPr lang="en-US" dirty="0"/>
              <a:t> </a:t>
            </a:r>
            <a:r>
              <a:rPr lang="en-US" dirty="0" err="1"/>
              <a:t>је</a:t>
            </a:r>
            <a:r>
              <a:rPr lang="en-US" dirty="0"/>
              <a:t> </a:t>
            </a:r>
            <a:r>
              <a:rPr lang="en-US" dirty="0" err="1"/>
              <a:t>утврдио</a:t>
            </a:r>
            <a:r>
              <a:rPr lang="en-US" dirty="0"/>
              <a:t> </a:t>
            </a:r>
            <a:r>
              <a:rPr lang="en-US" dirty="0" err="1"/>
              <a:t>одређени</a:t>
            </a:r>
            <a:r>
              <a:rPr lang="en-US" dirty="0"/>
              <a:t> </a:t>
            </a:r>
            <a:r>
              <a:rPr lang="en-US" dirty="0" err="1"/>
              <a:t>број</a:t>
            </a:r>
            <a:r>
              <a:rPr lang="en-US" dirty="0"/>
              <a:t> </a:t>
            </a:r>
            <a:r>
              <a:rPr lang="en-US" dirty="0" err="1" smtClean="0"/>
              <a:t>углавном</a:t>
            </a:r>
            <a:r>
              <a:rPr lang="x-none" dirty="0"/>
              <a:t> </a:t>
            </a:r>
            <a:r>
              <a:rPr lang="en-US" dirty="0" err="1" smtClean="0"/>
              <a:t>великих</a:t>
            </a:r>
            <a:r>
              <a:rPr lang="en-US" dirty="0" smtClean="0"/>
              <a:t> </a:t>
            </a:r>
            <a:r>
              <a:rPr lang="en-US" dirty="0" err="1"/>
              <a:t>трансакција</a:t>
            </a:r>
            <a:r>
              <a:rPr lang="en-US" dirty="0"/>
              <a:t> у </a:t>
            </a:r>
            <a:r>
              <a:rPr lang="en-US" dirty="0" err="1"/>
              <a:t>приватизацијама</a:t>
            </a:r>
            <a:r>
              <a:rPr lang="en-US" dirty="0"/>
              <a:t> у </a:t>
            </a:r>
            <a:r>
              <a:rPr lang="en-US" dirty="0" err="1"/>
              <a:t>којима</a:t>
            </a:r>
            <a:r>
              <a:rPr lang="en-US" dirty="0"/>
              <a:t> </a:t>
            </a:r>
            <a:r>
              <a:rPr lang="en-US" dirty="0" err="1"/>
              <a:t>је</a:t>
            </a:r>
            <a:r>
              <a:rPr lang="en-US" dirty="0"/>
              <a:t> </a:t>
            </a:r>
            <a:r>
              <a:rPr lang="en-US" dirty="0" err="1"/>
              <a:t>постојала</a:t>
            </a:r>
            <a:r>
              <a:rPr lang="en-US" dirty="0"/>
              <a:t> </a:t>
            </a:r>
            <a:r>
              <a:rPr lang="en-US" dirty="0" err="1"/>
              <a:t>сумња</a:t>
            </a:r>
            <a:r>
              <a:rPr lang="en-US" dirty="0"/>
              <a:t> </a:t>
            </a:r>
            <a:r>
              <a:rPr lang="en-US" dirty="0" err="1"/>
              <a:t>на</a:t>
            </a:r>
            <a:r>
              <a:rPr lang="en-US" dirty="0"/>
              <a:t> </a:t>
            </a:r>
            <a:r>
              <a:rPr lang="en-US" dirty="0" err="1" smtClean="0"/>
              <a:t>корупцију</a:t>
            </a:r>
            <a:r>
              <a:rPr lang="en-US" dirty="0" smtClean="0"/>
              <a:t>,</a:t>
            </a:r>
            <a:r>
              <a:rPr lang="x-none" dirty="0" smtClean="0"/>
              <a:t> </a:t>
            </a:r>
            <a:r>
              <a:rPr lang="en-US" dirty="0" err="1" smtClean="0"/>
              <a:t>међутим</a:t>
            </a:r>
            <a:r>
              <a:rPr lang="en-US" dirty="0"/>
              <a:t>, </a:t>
            </a:r>
            <a:r>
              <a:rPr lang="en-US" dirty="0" err="1"/>
              <a:t>само</a:t>
            </a:r>
            <a:r>
              <a:rPr lang="en-US" dirty="0"/>
              <a:t> </a:t>
            </a:r>
            <a:r>
              <a:rPr lang="en-US" dirty="0" err="1"/>
              <a:t>неколико</a:t>
            </a:r>
            <a:r>
              <a:rPr lang="en-US" dirty="0"/>
              <a:t> </a:t>
            </a:r>
            <a:r>
              <a:rPr lang="en-US" dirty="0" err="1"/>
              <a:t>њих</a:t>
            </a:r>
            <a:r>
              <a:rPr lang="en-US" dirty="0"/>
              <a:t> </a:t>
            </a:r>
            <a:r>
              <a:rPr lang="en-US" dirty="0" err="1"/>
              <a:t>је</a:t>
            </a:r>
            <a:r>
              <a:rPr lang="en-US" dirty="0"/>
              <a:t> </a:t>
            </a:r>
            <a:r>
              <a:rPr lang="en-US" dirty="0" err="1"/>
              <a:t>испитано</a:t>
            </a:r>
            <a:r>
              <a:rPr lang="en-US" dirty="0"/>
              <a:t> а </a:t>
            </a:r>
            <a:r>
              <a:rPr lang="en-US" dirty="0" err="1"/>
              <a:t>још</a:t>
            </a:r>
            <a:r>
              <a:rPr lang="en-US" dirty="0"/>
              <a:t> </a:t>
            </a:r>
            <a:r>
              <a:rPr lang="en-US" dirty="0" err="1"/>
              <a:t>мање</a:t>
            </a:r>
            <a:r>
              <a:rPr lang="en-US" dirty="0"/>
              <a:t> </a:t>
            </a:r>
            <a:r>
              <a:rPr lang="en-US" dirty="0" err="1"/>
              <a:t>кривично</a:t>
            </a:r>
            <a:r>
              <a:rPr lang="en-US" dirty="0"/>
              <a:t> </a:t>
            </a:r>
            <a:r>
              <a:rPr lang="en-US" dirty="0" err="1"/>
              <a:t>гоњено</a:t>
            </a:r>
            <a:r>
              <a:rPr lang="en-US" dirty="0" smtClean="0"/>
              <a:t>.</a:t>
            </a:r>
            <a:endParaRPr lang="x-none" dirty="0" smtClean="0"/>
          </a:p>
          <a:p>
            <a:pPr marL="274320" indent="-274320" algn="just" fontAlgn="auto">
              <a:spcAft>
                <a:spcPts val="0"/>
              </a:spcAft>
              <a:buFont typeface="Arial" pitchFamily="34" charset="0"/>
              <a:buChar char="•"/>
              <a:defRPr/>
            </a:pPr>
            <a:r>
              <a:rPr lang="x-none" i="1" dirty="0" smtClean="0"/>
              <a:t>Коментар: Подаци о кривичним пријавама су непрецизни (реч је о већем броју лица). Такође, извештај не говори о једном битном питању – третману извештаја Савета од стране Владе која га је основала. </a:t>
            </a:r>
            <a:r>
              <a:rPr lang="en-US" dirty="0" smtClean="0"/>
              <a:t> </a:t>
            </a:r>
            <a:endParaRPr lang="en-US" dirty="0"/>
          </a:p>
        </p:txBody>
      </p:sp>
      <p:pic>
        <p:nvPicPr>
          <p:cNvPr id="23556" name="Picture 4" descr="ts-logo-izbor"/>
          <p:cNvPicPr>
            <a:picLocks noChangeAspect="1" noChangeArrowheads="1"/>
          </p:cNvPicPr>
          <p:nvPr/>
        </p:nvPicPr>
        <p:blipFill>
          <a:blip r:embed="rId2"/>
          <a:srcRect/>
          <a:stretch>
            <a:fillRect/>
          </a:stretch>
        </p:blipFill>
        <p:spPr bwMode="auto">
          <a:xfrm>
            <a:off x="6324600" y="6019800"/>
            <a:ext cx="2530475" cy="51593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solidFill>
                  <a:srgbClr val="7B9899"/>
                </a:solidFill>
              </a:rPr>
              <a:t>Ревизија</a:t>
            </a:r>
          </a:p>
        </p:txBody>
      </p:sp>
      <p:sp>
        <p:nvSpPr>
          <p:cNvPr id="24579" name="Content Placeholder 2"/>
          <p:cNvSpPr>
            <a:spLocks noGrp="1"/>
          </p:cNvSpPr>
          <p:nvPr>
            <p:ph sz="quarter" idx="1"/>
          </p:nvPr>
        </p:nvSpPr>
        <p:spPr>
          <a:xfrm>
            <a:off x="301625" y="1527175"/>
            <a:ext cx="8504238" cy="4572000"/>
          </a:xfrm>
        </p:spPr>
        <p:txBody>
          <a:bodyPr/>
          <a:lstStyle/>
          <a:p>
            <a:pPr algn="just"/>
            <a:r>
              <a:rPr lang="en-US" smtClean="0"/>
              <a:t>Државна ревизорска институција извршила је другу делимичну ревизију државних средстава у 2010. години, што је проширило обим ревидираних субјеката и такође обухватило нека јавна предузећа. Требало би ојачати системе унутрашње контроле, а капацитете Државне ревизорске институције значајно повећати. </a:t>
            </a:r>
          </a:p>
        </p:txBody>
      </p:sp>
      <p:pic>
        <p:nvPicPr>
          <p:cNvPr id="24580" name="Picture 4" descr="ts-logo-izbor"/>
          <p:cNvPicPr>
            <a:picLocks noChangeAspect="1" noChangeArrowheads="1"/>
          </p:cNvPicPr>
          <p:nvPr/>
        </p:nvPicPr>
        <p:blipFill>
          <a:blip r:embed="rId2"/>
          <a:srcRect/>
          <a:stretch>
            <a:fillRect/>
          </a:stretch>
        </p:blipFill>
        <p:spPr bwMode="auto">
          <a:xfrm>
            <a:off x="6096000" y="6019800"/>
            <a:ext cx="2682875" cy="54768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solidFill>
                  <a:srgbClr val="7B9899"/>
                </a:solidFill>
              </a:rPr>
              <a:t>Репресија</a:t>
            </a:r>
          </a:p>
        </p:txBody>
      </p:sp>
      <p:sp>
        <p:nvSpPr>
          <p:cNvPr id="3" name="Content Placeholder 2"/>
          <p:cNvSpPr>
            <a:spLocks noGrp="1"/>
          </p:cNvSpPr>
          <p:nvPr>
            <p:ph sz="quarter" idx="1"/>
          </p:nvPr>
        </p:nvSpPr>
        <p:spPr>
          <a:xfrm>
            <a:off x="301625" y="1527175"/>
            <a:ext cx="8504238" cy="4572000"/>
          </a:xfrm>
        </p:spPr>
        <p:txBody>
          <a:bodyPr rtlCol="0">
            <a:normAutofit fontScale="47500" lnSpcReduction="20000"/>
          </a:bodyPr>
          <a:lstStyle/>
          <a:p>
            <a:pPr marL="274320" indent="-274320" algn="just" fontAlgn="auto">
              <a:spcAft>
                <a:spcPts val="0"/>
              </a:spcAft>
              <a:buFont typeface="Arial" pitchFamily="34" charset="0"/>
              <a:buChar char="•"/>
              <a:defRPr/>
            </a:pPr>
            <a:r>
              <a:rPr lang="en-US" dirty="0" err="1"/>
              <a:t>Полицијски</a:t>
            </a:r>
            <a:r>
              <a:rPr lang="en-US" dirty="0"/>
              <a:t> и </a:t>
            </a:r>
            <a:r>
              <a:rPr lang="en-US" dirty="0" err="1"/>
              <a:t>правосудни</a:t>
            </a:r>
            <a:r>
              <a:rPr lang="en-US" dirty="0"/>
              <a:t> </a:t>
            </a:r>
            <a:r>
              <a:rPr lang="en-US" dirty="0" err="1"/>
              <a:t>органи</a:t>
            </a:r>
            <a:r>
              <a:rPr lang="en-US" dirty="0"/>
              <a:t> </a:t>
            </a:r>
            <a:r>
              <a:rPr lang="en-US" dirty="0" err="1"/>
              <a:t>усавршили</a:t>
            </a:r>
            <a:r>
              <a:rPr lang="en-US" dirty="0"/>
              <a:t> </a:t>
            </a:r>
            <a:r>
              <a:rPr lang="en-US" dirty="0" err="1"/>
              <a:t>су</a:t>
            </a:r>
            <a:r>
              <a:rPr lang="en-US" dirty="0"/>
              <a:t> </a:t>
            </a:r>
            <a:r>
              <a:rPr lang="en-US" dirty="0" err="1"/>
              <a:t>се</a:t>
            </a:r>
            <a:r>
              <a:rPr lang="en-US" dirty="0"/>
              <a:t> у </a:t>
            </a:r>
            <a:r>
              <a:rPr lang="en-US" dirty="0" err="1"/>
              <a:t>предметима</a:t>
            </a:r>
            <a:r>
              <a:rPr lang="en-US" dirty="0"/>
              <a:t> </a:t>
            </a:r>
            <a:r>
              <a:rPr lang="en-US" dirty="0" err="1" smtClean="0"/>
              <a:t>корупције</a:t>
            </a:r>
            <a:r>
              <a:rPr lang="en-US" dirty="0" smtClean="0"/>
              <a:t>.</a:t>
            </a:r>
            <a:r>
              <a:rPr lang="x-none" dirty="0" smtClean="0"/>
              <a:t> </a:t>
            </a:r>
            <a:r>
              <a:rPr lang="en-US" dirty="0" err="1" smtClean="0"/>
              <a:t>Надлежности</a:t>
            </a:r>
            <a:r>
              <a:rPr lang="en-US" dirty="0" smtClean="0"/>
              <a:t> </a:t>
            </a:r>
            <a:r>
              <a:rPr lang="en-US" b="1" dirty="0" err="1"/>
              <a:t>тужиоца</a:t>
            </a:r>
            <a:r>
              <a:rPr lang="en-US" b="1" dirty="0"/>
              <a:t> </a:t>
            </a:r>
            <a:r>
              <a:rPr lang="en-US" b="1" dirty="0" err="1"/>
              <a:t>за</a:t>
            </a:r>
            <a:r>
              <a:rPr lang="en-US" b="1" dirty="0"/>
              <a:t> </a:t>
            </a:r>
            <a:r>
              <a:rPr lang="en-US" b="1" dirty="0" err="1"/>
              <a:t>организовани</a:t>
            </a:r>
            <a:r>
              <a:rPr lang="en-US" b="1" dirty="0"/>
              <a:t> </a:t>
            </a:r>
            <a:r>
              <a:rPr lang="en-US" b="1" dirty="0" err="1"/>
              <a:t>криминал</a:t>
            </a:r>
            <a:r>
              <a:rPr lang="en-US" b="1" dirty="0"/>
              <a:t> </a:t>
            </a:r>
            <a:r>
              <a:rPr lang="en-US" dirty="0" err="1"/>
              <a:t>проширене</a:t>
            </a:r>
            <a:r>
              <a:rPr lang="en-US" dirty="0"/>
              <a:t> </a:t>
            </a:r>
            <a:r>
              <a:rPr lang="en-US" dirty="0" err="1"/>
              <a:t>су</a:t>
            </a:r>
            <a:r>
              <a:rPr lang="en-US" dirty="0"/>
              <a:t> </a:t>
            </a:r>
            <a:r>
              <a:rPr lang="en-US" dirty="0" err="1"/>
              <a:t>на</a:t>
            </a:r>
            <a:r>
              <a:rPr lang="en-US" dirty="0"/>
              <a:t> </a:t>
            </a:r>
            <a:r>
              <a:rPr lang="en-US" dirty="0" err="1"/>
              <a:t>случајеве</a:t>
            </a:r>
            <a:r>
              <a:rPr lang="en-US" dirty="0"/>
              <a:t> </a:t>
            </a:r>
            <a:r>
              <a:rPr lang="en-US" dirty="0" err="1" smtClean="0"/>
              <a:t>високе</a:t>
            </a:r>
            <a:r>
              <a:rPr lang="x-none" dirty="0" smtClean="0"/>
              <a:t> </a:t>
            </a:r>
            <a:r>
              <a:rPr lang="en-US" dirty="0" err="1" smtClean="0"/>
              <a:t>корупције</a:t>
            </a:r>
            <a:r>
              <a:rPr lang="en-US" dirty="0" smtClean="0"/>
              <a:t>  </a:t>
            </a:r>
            <a:r>
              <a:rPr lang="en-US" dirty="0"/>
              <a:t>у </a:t>
            </a:r>
            <a:r>
              <a:rPr lang="en-US" dirty="0" err="1"/>
              <a:t>јануару</a:t>
            </a:r>
            <a:r>
              <a:rPr lang="en-US" dirty="0"/>
              <a:t> 2010. </a:t>
            </a:r>
            <a:r>
              <a:rPr lang="en-US" dirty="0" err="1"/>
              <a:t>године</a:t>
            </a:r>
            <a:r>
              <a:rPr lang="en-US" dirty="0"/>
              <a:t>. У 2011. </a:t>
            </a:r>
            <a:r>
              <a:rPr lang="en-US" dirty="0" err="1"/>
              <a:t>години</a:t>
            </a:r>
            <a:r>
              <a:rPr lang="en-US" dirty="0"/>
              <a:t>, </a:t>
            </a:r>
            <a:r>
              <a:rPr lang="en-US" dirty="0" err="1"/>
              <a:t>његова</a:t>
            </a:r>
            <a:r>
              <a:rPr lang="en-US" dirty="0"/>
              <a:t> </a:t>
            </a:r>
            <a:r>
              <a:rPr lang="en-US" dirty="0" err="1"/>
              <a:t>канцеларија</a:t>
            </a:r>
            <a:r>
              <a:rPr lang="en-US" dirty="0"/>
              <a:t> </a:t>
            </a:r>
            <a:r>
              <a:rPr lang="en-US" dirty="0" err="1"/>
              <a:t>значајно</a:t>
            </a:r>
            <a:r>
              <a:rPr lang="en-US" dirty="0"/>
              <a:t> </a:t>
            </a:r>
            <a:r>
              <a:rPr lang="en-US" dirty="0" err="1" smtClean="0"/>
              <a:t>је</a:t>
            </a:r>
            <a:r>
              <a:rPr lang="x-none" dirty="0" smtClean="0"/>
              <a:t> </a:t>
            </a:r>
            <a:r>
              <a:rPr lang="en-US" dirty="0" err="1" smtClean="0"/>
              <a:t>повећала</a:t>
            </a:r>
            <a:r>
              <a:rPr lang="en-US" dirty="0" smtClean="0"/>
              <a:t> </a:t>
            </a:r>
            <a:r>
              <a:rPr lang="en-US" dirty="0" err="1"/>
              <a:t>своје</a:t>
            </a:r>
            <a:r>
              <a:rPr lang="en-US" dirty="0"/>
              <a:t> </a:t>
            </a:r>
            <a:r>
              <a:rPr lang="en-US" dirty="0" err="1"/>
              <a:t>активности</a:t>
            </a:r>
            <a:r>
              <a:rPr lang="en-US" dirty="0"/>
              <a:t>; </a:t>
            </a:r>
            <a:r>
              <a:rPr lang="en-US" dirty="0" err="1"/>
              <a:t>до</a:t>
            </a:r>
            <a:r>
              <a:rPr lang="en-US" dirty="0"/>
              <a:t> </a:t>
            </a:r>
            <a:r>
              <a:rPr lang="en-US" dirty="0" err="1"/>
              <a:t>средине</a:t>
            </a:r>
            <a:r>
              <a:rPr lang="en-US" dirty="0"/>
              <a:t> </a:t>
            </a:r>
            <a:r>
              <a:rPr lang="en-US" dirty="0" err="1"/>
              <a:t>септембра</a:t>
            </a:r>
            <a:r>
              <a:rPr lang="en-US" dirty="0"/>
              <a:t>, </a:t>
            </a:r>
            <a:r>
              <a:rPr lang="en-US" b="1" dirty="0" err="1"/>
              <a:t>покренула</a:t>
            </a:r>
            <a:r>
              <a:rPr lang="en-US" b="1" dirty="0"/>
              <a:t> </a:t>
            </a:r>
            <a:r>
              <a:rPr lang="en-US" b="1" dirty="0" err="1"/>
              <a:t>је</a:t>
            </a:r>
            <a:r>
              <a:rPr lang="en-US" b="1" dirty="0"/>
              <a:t> </a:t>
            </a:r>
            <a:r>
              <a:rPr lang="en-US" b="1" dirty="0" err="1"/>
              <a:t>истраге</a:t>
            </a:r>
            <a:r>
              <a:rPr lang="en-US" b="1" dirty="0"/>
              <a:t> у </a:t>
            </a:r>
            <a:r>
              <a:rPr lang="en-US" b="1" dirty="0" err="1"/>
              <a:t>око</a:t>
            </a:r>
            <a:r>
              <a:rPr lang="en-US" b="1" dirty="0"/>
              <a:t> </a:t>
            </a:r>
            <a:r>
              <a:rPr lang="en-US" b="1" dirty="0" smtClean="0"/>
              <a:t>330</a:t>
            </a:r>
            <a:r>
              <a:rPr lang="x-none" b="1" dirty="0" smtClean="0"/>
              <a:t> </a:t>
            </a:r>
            <a:r>
              <a:rPr lang="en-US" b="1" dirty="0" err="1" smtClean="0"/>
              <a:t>предмета</a:t>
            </a:r>
            <a:r>
              <a:rPr lang="en-US" b="1" dirty="0" smtClean="0"/>
              <a:t> </a:t>
            </a:r>
            <a:r>
              <a:rPr lang="en-US" b="1" dirty="0" err="1"/>
              <a:t>корупције</a:t>
            </a:r>
            <a:r>
              <a:rPr lang="en-US" dirty="0"/>
              <a:t>. </a:t>
            </a:r>
            <a:r>
              <a:rPr lang="en-US" dirty="0" err="1"/>
              <a:t>Ово</a:t>
            </a:r>
            <a:r>
              <a:rPr lang="en-US" dirty="0"/>
              <a:t> </a:t>
            </a:r>
            <a:r>
              <a:rPr lang="en-US" dirty="0" err="1"/>
              <a:t>обухвата</a:t>
            </a:r>
            <a:r>
              <a:rPr lang="en-US" dirty="0"/>
              <a:t> </a:t>
            </a:r>
            <a:r>
              <a:rPr lang="en-US" dirty="0" err="1"/>
              <a:t>неколико</a:t>
            </a:r>
            <a:r>
              <a:rPr lang="en-US" dirty="0"/>
              <a:t> </a:t>
            </a:r>
            <a:r>
              <a:rPr lang="en-US" dirty="0" err="1"/>
              <a:t>предмета</a:t>
            </a:r>
            <a:r>
              <a:rPr lang="en-US" dirty="0"/>
              <a:t> </a:t>
            </a:r>
            <a:r>
              <a:rPr lang="en-US" dirty="0" err="1"/>
              <a:t>средњег</a:t>
            </a:r>
            <a:r>
              <a:rPr lang="en-US" dirty="0"/>
              <a:t> </a:t>
            </a:r>
            <a:r>
              <a:rPr lang="en-US" dirty="0" err="1"/>
              <a:t>или</a:t>
            </a:r>
            <a:r>
              <a:rPr lang="en-US" dirty="0"/>
              <a:t> </a:t>
            </a:r>
            <a:r>
              <a:rPr lang="en-US" dirty="0" err="1"/>
              <a:t>високог</a:t>
            </a:r>
            <a:r>
              <a:rPr lang="en-US" dirty="0"/>
              <a:t> </a:t>
            </a:r>
            <a:r>
              <a:rPr lang="en-US" dirty="0" err="1"/>
              <a:t>нивоа</a:t>
            </a:r>
            <a:r>
              <a:rPr lang="en-US" dirty="0"/>
              <a:t>.</a:t>
            </a:r>
          </a:p>
          <a:p>
            <a:pPr marL="274320" indent="-274320" algn="just" fontAlgn="auto">
              <a:spcAft>
                <a:spcPts val="0"/>
              </a:spcAft>
              <a:buFont typeface="Arial" pitchFamily="34" charset="0"/>
              <a:buChar char="•"/>
              <a:defRPr/>
            </a:pPr>
            <a:r>
              <a:rPr lang="en-US" dirty="0" err="1"/>
              <a:t>Полиција</a:t>
            </a:r>
            <a:r>
              <a:rPr lang="en-US" dirty="0"/>
              <a:t> </a:t>
            </a:r>
            <a:r>
              <a:rPr lang="en-US" dirty="0" err="1"/>
              <a:t>има</a:t>
            </a:r>
            <a:r>
              <a:rPr lang="en-US" dirty="0"/>
              <a:t> </a:t>
            </a:r>
            <a:r>
              <a:rPr lang="en-US" dirty="0" err="1"/>
              <a:t>средства</a:t>
            </a:r>
            <a:r>
              <a:rPr lang="en-US" dirty="0"/>
              <a:t> и </a:t>
            </a:r>
            <a:r>
              <a:rPr lang="en-US" dirty="0" err="1"/>
              <a:t>способност</a:t>
            </a:r>
            <a:r>
              <a:rPr lang="en-US" dirty="0"/>
              <a:t> </a:t>
            </a:r>
            <a:r>
              <a:rPr lang="en-US" dirty="0" err="1"/>
              <a:t>да</a:t>
            </a:r>
            <a:r>
              <a:rPr lang="en-US" dirty="0"/>
              <a:t> </a:t>
            </a:r>
            <a:r>
              <a:rPr lang="en-US" dirty="0" err="1"/>
              <a:t>спроведе</a:t>
            </a:r>
            <a:r>
              <a:rPr lang="en-US" dirty="0"/>
              <a:t> </a:t>
            </a:r>
            <a:r>
              <a:rPr lang="en-US" dirty="0" err="1"/>
              <a:t>основне</a:t>
            </a:r>
            <a:r>
              <a:rPr lang="en-US" dirty="0"/>
              <a:t> </a:t>
            </a:r>
            <a:r>
              <a:rPr lang="en-US" dirty="0" err="1"/>
              <a:t>истраге</a:t>
            </a:r>
            <a:r>
              <a:rPr lang="en-US" dirty="0"/>
              <a:t>. </a:t>
            </a:r>
            <a:r>
              <a:rPr lang="en-US" dirty="0" err="1"/>
              <a:t>Њене</a:t>
            </a:r>
            <a:r>
              <a:rPr lang="en-US" b="1" dirty="0"/>
              <a:t> </a:t>
            </a:r>
            <a:r>
              <a:rPr lang="en-US" b="1" dirty="0" err="1"/>
              <a:t>капацитете</a:t>
            </a:r>
            <a:r>
              <a:rPr lang="en-US" b="1" dirty="0"/>
              <a:t> </a:t>
            </a:r>
            <a:r>
              <a:rPr lang="en-US" b="1" dirty="0" err="1" smtClean="0"/>
              <a:t>за</a:t>
            </a:r>
            <a:r>
              <a:rPr lang="x-none" b="1" dirty="0" smtClean="0"/>
              <a:t> </a:t>
            </a:r>
            <a:r>
              <a:rPr lang="en-US" b="1" dirty="0" err="1" smtClean="0"/>
              <a:t>проактивну</a:t>
            </a:r>
            <a:r>
              <a:rPr lang="en-US" b="1" dirty="0" smtClean="0"/>
              <a:t> </a:t>
            </a:r>
            <a:r>
              <a:rPr lang="en-US" b="1" dirty="0" err="1"/>
              <a:t>истрагу</a:t>
            </a:r>
            <a:r>
              <a:rPr lang="en-US" b="1" dirty="0"/>
              <a:t> </a:t>
            </a:r>
            <a:r>
              <a:rPr lang="en-US" b="1" dirty="0" err="1"/>
              <a:t>таквих</a:t>
            </a:r>
            <a:r>
              <a:rPr lang="en-US" b="1" dirty="0"/>
              <a:t> </a:t>
            </a:r>
            <a:r>
              <a:rPr lang="en-US" b="1" dirty="0" err="1"/>
              <a:t>предмета</a:t>
            </a:r>
            <a:r>
              <a:rPr lang="en-US" b="1" dirty="0"/>
              <a:t> </a:t>
            </a:r>
            <a:r>
              <a:rPr lang="en-US" b="1" dirty="0" err="1"/>
              <a:t>тек</a:t>
            </a:r>
            <a:r>
              <a:rPr lang="en-US" b="1" dirty="0"/>
              <a:t> </a:t>
            </a:r>
            <a:r>
              <a:rPr lang="en-US" b="1" dirty="0" err="1"/>
              <a:t>треба</a:t>
            </a:r>
            <a:r>
              <a:rPr lang="en-US" b="1" dirty="0"/>
              <a:t> </a:t>
            </a:r>
            <a:r>
              <a:rPr lang="en-US" b="1" dirty="0" err="1"/>
              <a:t>развити</a:t>
            </a:r>
            <a:r>
              <a:rPr lang="en-US" dirty="0"/>
              <a:t>. </a:t>
            </a:r>
            <a:r>
              <a:rPr lang="en-US" dirty="0" err="1"/>
              <a:t>Сектор</a:t>
            </a:r>
            <a:r>
              <a:rPr lang="en-US" dirty="0"/>
              <a:t> </a:t>
            </a:r>
            <a:r>
              <a:rPr lang="en-US" dirty="0" err="1"/>
              <a:t>унутрашње</a:t>
            </a:r>
            <a:r>
              <a:rPr lang="en-US" dirty="0"/>
              <a:t> </a:t>
            </a:r>
            <a:r>
              <a:rPr lang="en-US" dirty="0" err="1" smtClean="0"/>
              <a:t>контроле</a:t>
            </a:r>
            <a:r>
              <a:rPr lang="x-none" dirty="0" smtClean="0"/>
              <a:t> </a:t>
            </a:r>
            <a:r>
              <a:rPr lang="en-US" dirty="0" err="1" smtClean="0"/>
              <a:t>основан</a:t>
            </a:r>
            <a:r>
              <a:rPr lang="en-US" dirty="0" smtClean="0"/>
              <a:t> </a:t>
            </a:r>
            <a:r>
              <a:rPr lang="en-US" dirty="0" err="1"/>
              <a:t>је</a:t>
            </a:r>
            <a:r>
              <a:rPr lang="en-US" dirty="0"/>
              <a:t> у </a:t>
            </a:r>
            <a:r>
              <a:rPr lang="en-US" dirty="0" err="1"/>
              <a:t>полицији</a:t>
            </a:r>
            <a:r>
              <a:rPr lang="en-US" dirty="0"/>
              <a:t> </a:t>
            </a:r>
            <a:r>
              <a:rPr lang="en-US" dirty="0" err="1"/>
              <a:t>са</a:t>
            </a:r>
            <a:r>
              <a:rPr lang="en-US" dirty="0"/>
              <a:t> </a:t>
            </a:r>
            <a:r>
              <a:rPr lang="en-US" dirty="0" err="1"/>
              <a:t>неким</a:t>
            </a:r>
            <a:r>
              <a:rPr lang="en-US" dirty="0"/>
              <a:t> </a:t>
            </a:r>
            <a:r>
              <a:rPr lang="en-US" dirty="0" err="1"/>
              <a:t>иницијалним</a:t>
            </a:r>
            <a:r>
              <a:rPr lang="en-US" dirty="0"/>
              <a:t> </a:t>
            </a:r>
            <a:r>
              <a:rPr lang="en-US" dirty="0" err="1"/>
              <a:t>резултатима</a:t>
            </a:r>
            <a:r>
              <a:rPr lang="en-US" dirty="0"/>
              <a:t> и </a:t>
            </a:r>
            <a:r>
              <a:rPr lang="en-US" dirty="0" err="1"/>
              <a:t>број</a:t>
            </a:r>
            <a:r>
              <a:rPr lang="en-US" dirty="0"/>
              <a:t> </a:t>
            </a:r>
            <a:r>
              <a:rPr lang="en-US" dirty="0" err="1"/>
              <a:t>случајева</a:t>
            </a:r>
            <a:r>
              <a:rPr lang="en-US" dirty="0"/>
              <a:t> </a:t>
            </a:r>
            <a:r>
              <a:rPr lang="en-US" dirty="0" err="1" smtClean="0"/>
              <a:t>корупције</a:t>
            </a:r>
            <a:r>
              <a:rPr lang="x-none" dirty="0" smtClean="0"/>
              <a:t> </a:t>
            </a:r>
            <a:r>
              <a:rPr lang="en-US" dirty="0" err="1" smtClean="0"/>
              <a:t>које</a:t>
            </a:r>
            <a:r>
              <a:rPr lang="en-US" dirty="0" smtClean="0"/>
              <a:t> </a:t>
            </a:r>
            <a:r>
              <a:rPr lang="en-US" dirty="0" err="1"/>
              <a:t>полиција</a:t>
            </a:r>
            <a:r>
              <a:rPr lang="en-US" dirty="0"/>
              <a:t> </a:t>
            </a:r>
            <a:r>
              <a:rPr lang="en-US" dirty="0" err="1"/>
              <a:t>открива</a:t>
            </a:r>
            <a:r>
              <a:rPr lang="en-US" dirty="0"/>
              <a:t> </a:t>
            </a:r>
            <a:r>
              <a:rPr lang="en-US" dirty="0" err="1"/>
              <a:t>се</a:t>
            </a:r>
            <a:r>
              <a:rPr lang="en-US" dirty="0"/>
              <a:t> </a:t>
            </a:r>
            <a:r>
              <a:rPr lang="en-US" dirty="0" err="1"/>
              <a:t>повећава</a:t>
            </a:r>
            <a:r>
              <a:rPr lang="en-US" dirty="0"/>
              <a:t>. </a:t>
            </a:r>
            <a:r>
              <a:rPr lang="en-US" dirty="0" err="1"/>
              <a:t>Шеф</a:t>
            </a:r>
            <a:r>
              <a:rPr lang="en-US" dirty="0"/>
              <a:t> </a:t>
            </a:r>
            <a:r>
              <a:rPr lang="en-US" dirty="0" err="1"/>
              <a:t>Управе</a:t>
            </a:r>
            <a:r>
              <a:rPr lang="en-US" dirty="0"/>
              <a:t> </a:t>
            </a:r>
            <a:r>
              <a:rPr lang="en-US" dirty="0" err="1"/>
              <a:t>за</a:t>
            </a:r>
            <a:r>
              <a:rPr lang="en-US" dirty="0"/>
              <a:t> </a:t>
            </a:r>
            <a:r>
              <a:rPr lang="en-US" dirty="0" err="1"/>
              <a:t>унутрашњу</a:t>
            </a:r>
            <a:r>
              <a:rPr lang="en-US" dirty="0"/>
              <a:t> </a:t>
            </a:r>
            <a:r>
              <a:rPr lang="en-US" dirty="0" err="1"/>
              <a:t>контролу</a:t>
            </a:r>
            <a:r>
              <a:rPr lang="en-US" dirty="0"/>
              <a:t> и </a:t>
            </a:r>
            <a:r>
              <a:rPr lang="en-US" dirty="0" err="1"/>
              <a:t>шеф</a:t>
            </a:r>
            <a:r>
              <a:rPr lang="en-US" dirty="0"/>
              <a:t> </a:t>
            </a:r>
            <a:r>
              <a:rPr lang="en-US" dirty="0" err="1" smtClean="0"/>
              <a:t>Сектора</a:t>
            </a:r>
            <a:r>
              <a:rPr lang="x-none" dirty="0"/>
              <a:t> </a:t>
            </a:r>
            <a:r>
              <a:rPr lang="en-US" dirty="0" err="1" smtClean="0"/>
              <a:t>унутрашње</a:t>
            </a:r>
            <a:r>
              <a:rPr lang="en-US" dirty="0" smtClean="0"/>
              <a:t> </a:t>
            </a:r>
            <a:r>
              <a:rPr lang="en-US" dirty="0" err="1"/>
              <a:t>контроле</a:t>
            </a:r>
            <a:r>
              <a:rPr lang="en-US" dirty="0"/>
              <a:t> </a:t>
            </a:r>
            <a:r>
              <a:rPr lang="en-US" dirty="0" err="1"/>
              <a:t>именовани</a:t>
            </a:r>
            <a:r>
              <a:rPr lang="en-US" dirty="0"/>
              <a:t> </a:t>
            </a:r>
            <a:r>
              <a:rPr lang="en-US" dirty="0" err="1"/>
              <a:t>су</a:t>
            </a:r>
            <a:r>
              <a:rPr lang="en-US" dirty="0"/>
              <a:t> у </a:t>
            </a:r>
            <a:r>
              <a:rPr lang="en-US" dirty="0" err="1"/>
              <a:t>јуну</a:t>
            </a:r>
            <a:r>
              <a:rPr lang="en-US" dirty="0"/>
              <a:t> 2011. </a:t>
            </a:r>
            <a:r>
              <a:rPr lang="en-US" dirty="0" err="1"/>
              <a:t>године</a:t>
            </a:r>
            <a:r>
              <a:rPr lang="en-US" dirty="0" smtClean="0"/>
              <a:t>.</a:t>
            </a:r>
            <a:r>
              <a:rPr lang="x-none" dirty="0" smtClean="0"/>
              <a:t> </a:t>
            </a:r>
            <a:r>
              <a:rPr lang="en-US" dirty="0" err="1"/>
              <a:t>Царински</a:t>
            </a:r>
            <a:r>
              <a:rPr lang="en-US" dirty="0"/>
              <a:t> </a:t>
            </a:r>
            <a:r>
              <a:rPr lang="en-US" dirty="0" err="1"/>
              <a:t>органи</a:t>
            </a:r>
            <a:r>
              <a:rPr lang="en-US" dirty="0"/>
              <a:t> </a:t>
            </a:r>
            <a:r>
              <a:rPr lang="en-US" dirty="0" err="1"/>
              <a:t>су</a:t>
            </a:r>
            <a:r>
              <a:rPr lang="en-US" dirty="0"/>
              <a:t> </a:t>
            </a:r>
            <a:r>
              <a:rPr lang="en-US" dirty="0" err="1" smtClean="0"/>
              <a:t>све</a:t>
            </a:r>
            <a:r>
              <a:rPr lang="x-none" dirty="0" smtClean="0"/>
              <a:t> </a:t>
            </a:r>
            <a:r>
              <a:rPr lang="en-US" dirty="0" err="1" smtClean="0"/>
              <a:t>активнији</a:t>
            </a:r>
            <a:r>
              <a:rPr lang="en-US" dirty="0" smtClean="0"/>
              <a:t> </a:t>
            </a:r>
            <a:r>
              <a:rPr lang="en-US" dirty="0"/>
              <a:t>у </a:t>
            </a:r>
            <a:r>
              <a:rPr lang="en-US" dirty="0" err="1"/>
              <a:t>борби</a:t>
            </a:r>
            <a:r>
              <a:rPr lang="en-US" dirty="0"/>
              <a:t> </a:t>
            </a:r>
            <a:r>
              <a:rPr lang="en-US" dirty="0" err="1"/>
              <a:t>против</a:t>
            </a:r>
            <a:r>
              <a:rPr lang="en-US" dirty="0"/>
              <a:t> </a:t>
            </a:r>
            <a:r>
              <a:rPr lang="en-US" dirty="0" err="1"/>
              <a:t>корупције</a:t>
            </a:r>
            <a:r>
              <a:rPr lang="en-US" dirty="0"/>
              <a:t> </a:t>
            </a:r>
            <a:r>
              <a:rPr lang="en-US" dirty="0" err="1"/>
              <a:t>међу</a:t>
            </a:r>
            <a:r>
              <a:rPr lang="en-US" dirty="0"/>
              <a:t> </a:t>
            </a:r>
            <a:r>
              <a:rPr lang="en-US" dirty="0" err="1"/>
              <a:t>царинским</a:t>
            </a:r>
            <a:r>
              <a:rPr lang="en-US" dirty="0"/>
              <a:t> </a:t>
            </a:r>
            <a:r>
              <a:rPr lang="en-US" dirty="0" err="1"/>
              <a:t>службеницима</a:t>
            </a:r>
            <a:r>
              <a:rPr lang="en-US" dirty="0"/>
              <a:t> и </a:t>
            </a:r>
            <a:r>
              <a:rPr lang="en-US" dirty="0" err="1"/>
              <a:t>предузет</a:t>
            </a:r>
            <a:r>
              <a:rPr lang="en-US" dirty="0"/>
              <a:t> </a:t>
            </a:r>
            <a:r>
              <a:rPr lang="en-US" dirty="0" err="1"/>
              <a:t>је</a:t>
            </a:r>
            <a:r>
              <a:rPr lang="en-US" dirty="0"/>
              <a:t> </a:t>
            </a:r>
            <a:r>
              <a:rPr lang="en-US" dirty="0" err="1" smtClean="0"/>
              <a:t>низ</a:t>
            </a:r>
            <a:r>
              <a:rPr lang="x-none" dirty="0" smtClean="0"/>
              <a:t> </a:t>
            </a:r>
            <a:r>
              <a:rPr lang="en-US" dirty="0" err="1" smtClean="0"/>
              <a:t>дисциплинских</a:t>
            </a:r>
            <a:r>
              <a:rPr lang="en-US" dirty="0" smtClean="0"/>
              <a:t> </a:t>
            </a:r>
            <a:r>
              <a:rPr lang="en-US" dirty="0" err="1"/>
              <a:t>мера</a:t>
            </a:r>
            <a:r>
              <a:rPr lang="en-US" dirty="0"/>
              <a:t> </a:t>
            </a:r>
            <a:r>
              <a:rPr lang="en-US" dirty="0" err="1"/>
              <a:t>против</a:t>
            </a:r>
            <a:r>
              <a:rPr lang="en-US" dirty="0"/>
              <a:t> </a:t>
            </a:r>
            <a:r>
              <a:rPr lang="en-US" dirty="0" err="1"/>
              <a:t>преступника</a:t>
            </a:r>
            <a:r>
              <a:rPr lang="en-US" dirty="0"/>
              <a:t>. </a:t>
            </a:r>
            <a:endParaRPr lang="x-none" dirty="0" smtClean="0"/>
          </a:p>
          <a:p>
            <a:pPr marL="274320" indent="-274320" algn="just" fontAlgn="auto">
              <a:spcAft>
                <a:spcPts val="0"/>
              </a:spcAft>
              <a:buFont typeface="Arial" pitchFamily="34" charset="0"/>
              <a:buChar char="•"/>
              <a:defRPr/>
            </a:pPr>
            <a:r>
              <a:rPr lang="en-US" dirty="0" err="1"/>
              <a:t>Превентивне</a:t>
            </a:r>
            <a:r>
              <a:rPr lang="en-US" dirty="0"/>
              <a:t> </a:t>
            </a:r>
            <a:r>
              <a:rPr lang="en-US" dirty="0" err="1"/>
              <a:t>мере</a:t>
            </a:r>
            <a:r>
              <a:rPr lang="en-US" dirty="0"/>
              <a:t> у </a:t>
            </a:r>
            <a:r>
              <a:rPr lang="en-US" dirty="0" err="1"/>
              <a:t>борби</a:t>
            </a:r>
            <a:r>
              <a:rPr lang="en-US" dirty="0"/>
              <a:t> </a:t>
            </a:r>
            <a:r>
              <a:rPr lang="en-US" dirty="0" err="1"/>
              <a:t>против</a:t>
            </a:r>
            <a:r>
              <a:rPr lang="en-US" dirty="0"/>
              <a:t> </a:t>
            </a:r>
            <a:r>
              <a:rPr lang="en-US" dirty="0" err="1"/>
              <a:t>корупције</a:t>
            </a:r>
            <a:r>
              <a:rPr lang="x-none" dirty="0"/>
              <a:t> </a:t>
            </a:r>
            <a:r>
              <a:rPr lang="en-US" dirty="0" err="1"/>
              <a:t>се</a:t>
            </a:r>
            <a:r>
              <a:rPr lang="en-US" dirty="0"/>
              <a:t> </a:t>
            </a:r>
            <a:r>
              <a:rPr lang="en-US" dirty="0" err="1"/>
              <a:t>морају</a:t>
            </a:r>
            <a:r>
              <a:rPr lang="en-US" dirty="0"/>
              <a:t> </a:t>
            </a:r>
            <a:r>
              <a:rPr lang="en-US" dirty="0" err="1"/>
              <a:t>ојачати</a:t>
            </a:r>
            <a:r>
              <a:rPr lang="en-US" dirty="0"/>
              <a:t> у </a:t>
            </a:r>
            <a:r>
              <a:rPr lang="en-US" dirty="0" err="1"/>
              <a:t>правосуђу</a:t>
            </a:r>
            <a:r>
              <a:rPr lang="en-US" dirty="0"/>
              <a:t>. </a:t>
            </a:r>
            <a:r>
              <a:rPr lang="en-US" dirty="0" err="1"/>
              <a:t>Даљи</a:t>
            </a:r>
            <a:r>
              <a:rPr lang="en-US" dirty="0"/>
              <a:t> </a:t>
            </a:r>
            <a:r>
              <a:rPr lang="en-US" dirty="0" err="1"/>
              <a:t>напори</a:t>
            </a:r>
            <a:r>
              <a:rPr lang="en-US" dirty="0"/>
              <a:t> </a:t>
            </a:r>
            <a:r>
              <a:rPr lang="en-US" dirty="0" err="1"/>
              <a:t>су</a:t>
            </a:r>
            <a:r>
              <a:rPr lang="en-US" dirty="0"/>
              <a:t> </a:t>
            </a:r>
            <a:r>
              <a:rPr lang="en-US" dirty="0" err="1"/>
              <a:t>генерално</a:t>
            </a:r>
            <a:r>
              <a:rPr lang="en-US" dirty="0"/>
              <a:t> </a:t>
            </a:r>
            <a:r>
              <a:rPr lang="en-US" dirty="0" err="1"/>
              <a:t>потребни</a:t>
            </a:r>
            <a:r>
              <a:rPr lang="en-US" dirty="0"/>
              <a:t> </a:t>
            </a:r>
            <a:r>
              <a:rPr lang="en-US" dirty="0" err="1" smtClean="0"/>
              <a:t>за</a:t>
            </a:r>
            <a:r>
              <a:rPr lang="x-none" dirty="0" smtClean="0"/>
              <a:t> </a:t>
            </a:r>
            <a:r>
              <a:rPr lang="x-none" i="1" dirty="0" smtClean="0"/>
              <a:t>постизање резултата</a:t>
            </a:r>
            <a:r>
              <a:rPr lang="x-none" dirty="0" smtClean="0"/>
              <a:t> про</a:t>
            </a:r>
            <a:r>
              <a:rPr lang="en-US" dirty="0" err="1" smtClean="0"/>
              <a:t>активним</a:t>
            </a:r>
            <a:r>
              <a:rPr lang="en-US" dirty="0" smtClean="0"/>
              <a:t> </a:t>
            </a:r>
            <a:r>
              <a:rPr lang="en-US" dirty="0" err="1"/>
              <a:t>кривичним</a:t>
            </a:r>
            <a:r>
              <a:rPr lang="en-US" dirty="0"/>
              <a:t> </a:t>
            </a:r>
            <a:r>
              <a:rPr lang="en-US" dirty="0" err="1"/>
              <a:t>гоњењима</a:t>
            </a:r>
            <a:r>
              <a:rPr lang="en-US" dirty="0"/>
              <a:t> и </a:t>
            </a:r>
            <a:r>
              <a:rPr lang="en-US" dirty="0" err="1"/>
              <a:t>коначним</a:t>
            </a:r>
            <a:r>
              <a:rPr lang="en-US" dirty="0"/>
              <a:t> </a:t>
            </a:r>
            <a:r>
              <a:rPr lang="en-US" dirty="0" err="1"/>
              <a:t>осудама</a:t>
            </a:r>
            <a:r>
              <a:rPr lang="en-US" dirty="0"/>
              <a:t>, </a:t>
            </a:r>
            <a:r>
              <a:rPr lang="en-US" dirty="0" err="1" smtClean="0"/>
              <a:t>посебно</a:t>
            </a:r>
            <a:r>
              <a:rPr lang="x-none" dirty="0" smtClean="0"/>
              <a:t> </a:t>
            </a:r>
            <a:r>
              <a:rPr lang="en-US" dirty="0" smtClean="0"/>
              <a:t>у </a:t>
            </a:r>
            <a:r>
              <a:rPr lang="en-US" dirty="0" err="1"/>
              <a:t>предметима</a:t>
            </a:r>
            <a:r>
              <a:rPr lang="en-US" dirty="0"/>
              <a:t> </a:t>
            </a:r>
            <a:r>
              <a:rPr lang="en-US" dirty="0" err="1"/>
              <a:t>високог</a:t>
            </a:r>
            <a:r>
              <a:rPr lang="en-US" dirty="0"/>
              <a:t> </a:t>
            </a:r>
            <a:r>
              <a:rPr lang="en-US" dirty="0" err="1"/>
              <a:t>нивоа</a:t>
            </a:r>
            <a:r>
              <a:rPr lang="en-US" dirty="0"/>
              <a:t> </a:t>
            </a:r>
            <a:r>
              <a:rPr lang="en-US" dirty="0" err="1"/>
              <a:t>који</a:t>
            </a:r>
            <a:r>
              <a:rPr lang="en-US" dirty="0"/>
              <a:t> </a:t>
            </a:r>
            <a:r>
              <a:rPr lang="en-US" dirty="0" err="1"/>
              <a:t>државним</a:t>
            </a:r>
            <a:r>
              <a:rPr lang="en-US" dirty="0"/>
              <a:t> </a:t>
            </a:r>
            <a:r>
              <a:rPr lang="en-US" dirty="0" err="1"/>
              <a:t>средствима</a:t>
            </a:r>
            <a:r>
              <a:rPr lang="en-US" dirty="0"/>
              <a:t> </a:t>
            </a:r>
            <a:r>
              <a:rPr lang="en-US" dirty="0" err="1"/>
              <a:t>проузрокују</a:t>
            </a:r>
            <a:r>
              <a:rPr lang="en-US" dirty="0"/>
              <a:t> </a:t>
            </a:r>
            <a:r>
              <a:rPr lang="en-US" dirty="0" err="1"/>
              <a:t>значајну</a:t>
            </a:r>
            <a:r>
              <a:rPr lang="en-US" dirty="0"/>
              <a:t> </a:t>
            </a:r>
            <a:r>
              <a:rPr lang="en-US" dirty="0" err="1"/>
              <a:t>штету</a:t>
            </a:r>
            <a:r>
              <a:rPr lang="en-US" dirty="0"/>
              <a:t>.</a:t>
            </a:r>
            <a:r>
              <a:rPr lang="x-none" dirty="0"/>
              <a:t>  </a:t>
            </a:r>
            <a:r>
              <a:rPr lang="en-US" dirty="0" err="1"/>
              <a:t>Капацитете</a:t>
            </a:r>
            <a:r>
              <a:rPr lang="en-US" dirty="0"/>
              <a:t> </a:t>
            </a:r>
            <a:r>
              <a:rPr lang="en-US" dirty="0" err="1"/>
              <a:t>полицијских</a:t>
            </a:r>
            <a:r>
              <a:rPr lang="en-US" dirty="0"/>
              <a:t> </a:t>
            </a:r>
            <a:r>
              <a:rPr lang="en-US" dirty="0" err="1"/>
              <a:t>органа</a:t>
            </a:r>
            <a:r>
              <a:rPr lang="en-US" dirty="0"/>
              <a:t> </a:t>
            </a:r>
            <a:r>
              <a:rPr lang="en-US" dirty="0" err="1"/>
              <a:t>за</a:t>
            </a:r>
            <a:r>
              <a:rPr lang="en-US" dirty="0"/>
              <a:t> </a:t>
            </a:r>
            <a:r>
              <a:rPr lang="en-US" dirty="0" err="1"/>
              <a:t>спровођење</a:t>
            </a:r>
            <a:r>
              <a:rPr lang="en-US" dirty="0"/>
              <a:t> </a:t>
            </a:r>
            <a:r>
              <a:rPr lang="en-US" dirty="0" err="1"/>
              <a:t>финансијских</a:t>
            </a:r>
            <a:r>
              <a:rPr lang="en-US" dirty="0"/>
              <a:t> </a:t>
            </a:r>
            <a:r>
              <a:rPr lang="en-US" dirty="0" err="1"/>
              <a:t>истрага</a:t>
            </a:r>
            <a:r>
              <a:rPr lang="en-US" dirty="0"/>
              <a:t> </a:t>
            </a:r>
            <a:r>
              <a:rPr lang="en-US" dirty="0" err="1"/>
              <a:t>треба</a:t>
            </a:r>
            <a:r>
              <a:rPr lang="en-US" dirty="0"/>
              <a:t> </a:t>
            </a:r>
            <a:r>
              <a:rPr lang="en-US" dirty="0" err="1"/>
              <a:t>ојачати</a:t>
            </a:r>
            <a:r>
              <a:rPr lang="en-US" dirty="0"/>
              <a:t>. </a:t>
            </a:r>
            <a:endParaRPr lang="x-none" dirty="0" smtClean="0"/>
          </a:p>
          <a:p>
            <a:pPr marL="274320" indent="-274320" algn="just" fontAlgn="auto">
              <a:spcAft>
                <a:spcPts val="0"/>
              </a:spcAft>
              <a:buFont typeface="Arial" pitchFamily="34" charset="0"/>
              <a:buChar char="•"/>
              <a:defRPr/>
            </a:pPr>
            <a:endParaRPr lang="x-none" dirty="0" smtClean="0"/>
          </a:p>
          <a:p>
            <a:pPr marL="274320" indent="-274320" algn="just" fontAlgn="auto">
              <a:spcAft>
                <a:spcPts val="0"/>
              </a:spcAft>
              <a:buFont typeface="Arial" pitchFamily="34" charset="0"/>
              <a:buChar char="•"/>
              <a:defRPr/>
            </a:pPr>
            <a:r>
              <a:rPr lang="x-none" i="1" dirty="0" smtClean="0"/>
              <a:t>Коментар: ЕК даје велики значај кривичним истрагама корупције, нарочито онима које се односе на корупцију на високом нивоу. У овом извештају се по први пут нарочито наглашава потреба да се за корупцијом трага проактивно (нпр. на основу претходно уочених образаца коруптивог понашања), а не само реактивно (нпр. по добијању кривичне пријаве). </a:t>
            </a:r>
            <a:endParaRPr lang="en-US" i="1" dirty="0"/>
          </a:p>
        </p:txBody>
      </p:sp>
      <p:pic>
        <p:nvPicPr>
          <p:cNvPr id="25604" name="Picture 4" descr="ts-logo-izbor"/>
          <p:cNvPicPr>
            <a:picLocks noChangeAspect="1" noChangeArrowheads="1"/>
          </p:cNvPicPr>
          <p:nvPr/>
        </p:nvPicPr>
        <p:blipFill>
          <a:blip r:embed="rId2"/>
          <a:srcRect/>
          <a:stretch>
            <a:fillRect/>
          </a:stretch>
        </p:blipFill>
        <p:spPr bwMode="auto">
          <a:xfrm>
            <a:off x="6096000" y="6096000"/>
            <a:ext cx="2682875" cy="54768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solidFill>
                  <a:srgbClr val="7B9899"/>
                </a:solidFill>
              </a:rPr>
              <a:t>Поједине области</a:t>
            </a:r>
          </a:p>
        </p:txBody>
      </p:sp>
      <p:sp>
        <p:nvSpPr>
          <p:cNvPr id="3" name="Content Placeholder 2"/>
          <p:cNvSpPr>
            <a:spLocks noGrp="1"/>
          </p:cNvSpPr>
          <p:nvPr>
            <p:ph sz="quarter" idx="1"/>
          </p:nvPr>
        </p:nvSpPr>
        <p:spPr>
          <a:xfrm>
            <a:off x="301625" y="1527175"/>
            <a:ext cx="8504238" cy="4572000"/>
          </a:xfrm>
        </p:spPr>
        <p:txBody>
          <a:bodyPr rtlCol="0">
            <a:normAutofit fontScale="62500" lnSpcReduction="20000"/>
          </a:bodyPr>
          <a:lstStyle/>
          <a:p>
            <a:pPr marL="274320" indent="-274320" algn="just" fontAlgn="auto">
              <a:spcAft>
                <a:spcPts val="0"/>
              </a:spcAft>
              <a:buFont typeface="Arial" pitchFamily="34" charset="0"/>
              <a:buChar char="•"/>
              <a:defRPr/>
            </a:pPr>
            <a:r>
              <a:rPr lang="en-US" dirty="0" err="1" smtClean="0"/>
              <a:t>Корупција</a:t>
            </a:r>
            <a:r>
              <a:rPr lang="en-US" dirty="0" smtClean="0"/>
              <a:t> </a:t>
            </a:r>
            <a:r>
              <a:rPr lang="en-US" dirty="0" err="1"/>
              <a:t>континуирано</a:t>
            </a:r>
            <a:r>
              <a:rPr lang="en-US" dirty="0"/>
              <a:t> </a:t>
            </a:r>
            <a:r>
              <a:rPr lang="en-US" dirty="0" err="1"/>
              <a:t>утиче</a:t>
            </a:r>
            <a:r>
              <a:rPr lang="en-US" dirty="0"/>
              <a:t> </a:t>
            </a:r>
            <a:r>
              <a:rPr lang="en-US" dirty="0" err="1"/>
              <a:t>на</a:t>
            </a:r>
            <a:r>
              <a:rPr lang="en-US" dirty="0"/>
              <a:t> </a:t>
            </a:r>
            <a:r>
              <a:rPr lang="en-US" dirty="0" err="1"/>
              <a:t>многа</a:t>
            </a:r>
            <a:r>
              <a:rPr lang="en-US" dirty="0"/>
              <a:t> </a:t>
            </a:r>
            <a:r>
              <a:rPr lang="en-US" dirty="0" err="1"/>
              <a:t>подручја</a:t>
            </a:r>
            <a:r>
              <a:rPr lang="en-US" dirty="0"/>
              <a:t>, </a:t>
            </a:r>
            <a:r>
              <a:rPr lang="en-US" dirty="0" err="1"/>
              <a:t>посебно</a:t>
            </a:r>
            <a:r>
              <a:rPr lang="en-US" dirty="0"/>
              <a:t> </a:t>
            </a:r>
            <a:r>
              <a:rPr lang="en-US" dirty="0" err="1"/>
              <a:t>на</a:t>
            </a:r>
            <a:r>
              <a:rPr lang="en-US" dirty="0"/>
              <a:t> </a:t>
            </a:r>
            <a:r>
              <a:rPr lang="en-US" dirty="0" err="1"/>
              <a:t>јавне</a:t>
            </a:r>
            <a:r>
              <a:rPr lang="en-US" dirty="0"/>
              <a:t> </a:t>
            </a:r>
            <a:r>
              <a:rPr lang="en-US" dirty="0" err="1"/>
              <a:t>набавке</a:t>
            </a:r>
            <a:r>
              <a:rPr lang="en-US" dirty="0"/>
              <a:t>, </a:t>
            </a:r>
            <a:r>
              <a:rPr lang="en-US" dirty="0" err="1" smtClean="0"/>
              <a:t>поступке</a:t>
            </a:r>
            <a:r>
              <a:rPr lang="x-none" dirty="0"/>
              <a:t> </a:t>
            </a:r>
            <a:r>
              <a:rPr lang="en-US" dirty="0" err="1" smtClean="0"/>
              <a:t>приватизације</a:t>
            </a:r>
            <a:r>
              <a:rPr lang="en-US" dirty="0" smtClean="0"/>
              <a:t> </a:t>
            </a:r>
            <a:r>
              <a:rPr lang="en-US" dirty="0"/>
              <a:t>и </a:t>
            </a:r>
            <a:r>
              <a:rPr lang="en-US" dirty="0" err="1"/>
              <a:t>јавне</a:t>
            </a:r>
            <a:r>
              <a:rPr lang="en-US" dirty="0"/>
              <a:t> </a:t>
            </a:r>
            <a:r>
              <a:rPr lang="en-US" dirty="0" err="1"/>
              <a:t>расходе</a:t>
            </a:r>
            <a:r>
              <a:rPr lang="en-US" dirty="0"/>
              <a:t>, </a:t>
            </a:r>
            <a:r>
              <a:rPr lang="en-US" dirty="0" err="1"/>
              <a:t>као</a:t>
            </a:r>
            <a:r>
              <a:rPr lang="en-US" dirty="0"/>
              <a:t> и </a:t>
            </a:r>
            <a:r>
              <a:rPr lang="en-US" dirty="0" err="1"/>
              <a:t>сектор</a:t>
            </a:r>
            <a:r>
              <a:rPr lang="en-US" dirty="0"/>
              <a:t> </a:t>
            </a:r>
            <a:r>
              <a:rPr lang="en-US" dirty="0" err="1"/>
              <a:t>здравства</a:t>
            </a:r>
            <a:r>
              <a:rPr lang="en-US" dirty="0"/>
              <a:t> и </a:t>
            </a:r>
            <a:r>
              <a:rPr lang="en-US" dirty="0" err="1"/>
              <a:t>образовања</a:t>
            </a:r>
            <a:r>
              <a:rPr lang="en-US" dirty="0"/>
              <a:t>. </a:t>
            </a:r>
            <a:r>
              <a:rPr lang="en-US" dirty="0" err="1"/>
              <a:t>Док</a:t>
            </a:r>
            <a:r>
              <a:rPr lang="en-US" dirty="0"/>
              <a:t> </a:t>
            </a:r>
            <a:r>
              <a:rPr lang="en-US" dirty="0" err="1"/>
              <a:t>Закон</a:t>
            </a:r>
            <a:r>
              <a:rPr lang="en-US" dirty="0"/>
              <a:t> о </a:t>
            </a:r>
            <a:r>
              <a:rPr lang="en-US" dirty="0" err="1" smtClean="0"/>
              <a:t>јавним</a:t>
            </a:r>
            <a:r>
              <a:rPr lang="x-none" dirty="0" smtClean="0"/>
              <a:t>  </a:t>
            </a:r>
            <a:r>
              <a:rPr lang="en-US" dirty="0" err="1" smtClean="0"/>
              <a:t>набавкама</a:t>
            </a:r>
            <a:r>
              <a:rPr lang="en-US" dirty="0" smtClean="0"/>
              <a:t> </a:t>
            </a:r>
            <a:r>
              <a:rPr lang="en-US" dirty="0" err="1"/>
              <a:t>из</a:t>
            </a:r>
            <a:r>
              <a:rPr lang="en-US" dirty="0"/>
              <a:t> 2008. </a:t>
            </a:r>
            <a:r>
              <a:rPr lang="en-US" dirty="0" err="1"/>
              <a:t>године</a:t>
            </a:r>
            <a:r>
              <a:rPr lang="en-US" dirty="0"/>
              <a:t> </a:t>
            </a:r>
            <a:r>
              <a:rPr lang="en-US" dirty="0" err="1"/>
              <a:t>садржи</a:t>
            </a:r>
            <a:r>
              <a:rPr lang="en-US" dirty="0"/>
              <a:t> </a:t>
            </a:r>
            <a:r>
              <a:rPr lang="en-US" dirty="0" err="1"/>
              <a:t>одређена</a:t>
            </a:r>
            <a:r>
              <a:rPr lang="en-US" dirty="0"/>
              <a:t> </a:t>
            </a:r>
            <a:r>
              <a:rPr lang="en-US" dirty="0" err="1"/>
              <a:t>правила</a:t>
            </a:r>
            <a:r>
              <a:rPr lang="en-US" dirty="0"/>
              <a:t> </a:t>
            </a:r>
            <a:r>
              <a:rPr lang="en-US" dirty="0" err="1"/>
              <a:t>за</a:t>
            </a:r>
            <a:r>
              <a:rPr lang="en-US" dirty="0"/>
              <a:t> </a:t>
            </a:r>
            <a:r>
              <a:rPr lang="en-US" dirty="0" err="1"/>
              <a:t>борбу</a:t>
            </a:r>
            <a:r>
              <a:rPr lang="en-US" dirty="0"/>
              <a:t> </a:t>
            </a:r>
            <a:r>
              <a:rPr lang="en-US" dirty="0" err="1"/>
              <a:t>против</a:t>
            </a:r>
            <a:r>
              <a:rPr lang="en-US" dirty="0"/>
              <a:t> </a:t>
            </a:r>
            <a:r>
              <a:rPr lang="en-US" dirty="0" err="1"/>
              <a:t>корупције</a:t>
            </a:r>
            <a:r>
              <a:rPr lang="en-US" dirty="0" smtClean="0"/>
              <a:t>,</a:t>
            </a:r>
            <a:r>
              <a:rPr lang="x-none" dirty="0" smtClean="0"/>
              <a:t> </a:t>
            </a:r>
            <a:r>
              <a:rPr lang="en-US" dirty="0" err="1" smtClean="0"/>
              <a:t>координација</a:t>
            </a:r>
            <a:r>
              <a:rPr lang="en-US" dirty="0" smtClean="0"/>
              <a:t> </a:t>
            </a:r>
            <a:r>
              <a:rPr lang="en-US" dirty="0" err="1"/>
              <a:t>између</a:t>
            </a:r>
            <a:r>
              <a:rPr lang="en-US" dirty="0"/>
              <a:t> </a:t>
            </a:r>
            <a:r>
              <a:rPr lang="en-US" dirty="0" err="1"/>
              <a:t>свих</a:t>
            </a:r>
            <a:r>
              <a:rPr lang="en-US" dirty="0"/>
              <a:t> </a:t>
            </a:r>
            <a:r>
              <a:rPr lang="en-US" dirty="0" err="1"/>
              <a:t>заинтересованих</a:t>
            </a:r>
            <a:r>
              <a:rPr lang="en-US" dirty="0"/>
              <a:t> </a:t>
            </a:r>
            <a:r>
              <a:rPr lang="en-US" dirty="0" err="1"/>
              <a:t>страна</a:t>
            </a:r>
            <a:r>
              <a:rPr lang="en-US" dirty="0"/>
              <a:t> </a:t>
            </a:r>
            <a:r>
              <a:rPr lang="en-US" dirty="0" err="1"/>
              <a:t>мора</a:t>
            </a:r>
            <a:r>
              <a:rPr lang="en-US" dirty="0"/>
              <a:t> </a:t>
            </a:r>
            <a:r>
              <a:rPr lang="en-US" dirty="0" err="1"/>
              <a:t>се</a:t>
            </a:r>
            <a:r>
              <a:rPr lang="en-US" dirty="0"/>
              <a:t> </a:t>
            </a:r>
            <a:r>
              <a:rPr lang="en-US" dirty="0" err="1"/>
              <a:t>ојачати</a:t>
            </a:r>
            <a:r>
              <a:rPr lang="en-US" dirty="0"/>
              <a:t> </a:t>
            </a:r>
            <a:r>
              <a:rPr lang="en-US" dirty="0" err="1"/>
              <a:t>како</a:t>
            </a:r>
            <a:r>
              <a:rPr lang="en-US" dirty="0"/>
              <a:t> </a:t>
            </a:r>
            <a:r>
              <a:rPr lang="en-US" dirty="0" err="1"/>
              <a:t>би</a:t>
            </a:r>
            <a:r>
              <a:rPr lang="en-US" dirty="0"/>
              <a:t> </a:t>
            </a:r>
            <a:r>
              <a:rPr lang="en-US" dirty="0" err="1" smtClean="0"/>
              <a:t>се</a:t>
            </a:r>
            <a:r>
              <a:rPr lang="x-none" dirty="0"/>
              <a:t> </a:t>
            </a:r>
            <a:r>
              <a:rPr lang="en-US" dirty="0" err="1" smtClean="0"/>
              <a:t>обезбедила</a:t>
            </a:r>
            <a:r>
              <a:rPr lang="en-US" dirty="0" smtClean="0"/>
              <a:t> </a:t>
            </a:r>
            <a:r>
              <a:rPr lang="en-US" dirty="0" err="1"/>
              <a:t>ефективна</a:t>
            </a:r>
            <a:r>
              <a:rPr lang="en-US" dirty="0"/>
              <a:t> </a:t>
            </a:r>
            <a:r>
              <a:rPr lang="en-US" dirty="0" err="1"/>
              <a:t>превенција</a:t>
            </a:r>
            <a:r>
              <a:rPr lang="en-US" dirty="0"/>
              <a:t> и </a:t>
            </a:r>
            <a:r>
              <a:rPr lang="en-US" dirty="0" err="1"/>
              <a:t>обрада</a:t>
            </a:r>
            <a:r>
              <a:rPr lang="en-US" dirty="0"/>
              <a:t> </a:t>
            </a:r>
            <a:r>
              <a:rPr lang="en-US" dirty="0" err="1"/>
              <a:t>предмета</a:t>
            </a:r>
            <a:r>
              <a:rPr lang="en-US" dirty="0"/>
              <a:t> </a:t>
            </a:r>
            <a:r>
              <a:rPr lang="en-US" dirty="0" err="1"/>
              <a:t>корупције</a:t>
            </a:r>
            <a:r>
              <a:rPr lang="en-US" dirty="0"/>
              <a:t> у </a:t>
            </a:r>
            <a:r>
              <a:rPr lang="en-US" dirty="0" err="1"/>
              <a:t>области</a:t>
            </a:r>
            <a:r>
              <a:rPr lang="en-US" dirty="0"/>
              <a:t> </a:t>
            </a:r>
            <a:r>
              <a:rPr lang="en-US" dirty="0" err="1" smtClean="0"/>
              <a:t>јавних</a:t>
            </a:r>
            <a:r>
              <a:rPr lang="x-none" dirty="0"/>
              <a:t> </a:t>
            </a:r>
            <a:r>
              <a:rPr lang="en-US" dirty="0" err="1" smtClean="0"/>
              <a:t>набавки</a:t>
            </a:r>
            <a:r>
              <a:rPr lang="en-US" dirty="0"/>
              <a:t>. </a:t>
            </a:r>
            <a:r>
              <a:rPr lang="en-US" dirty="0" err="1"/>
              <a:t>Потребна</a:t>
            </a:r>
            <a:r>
              <a:rPr lang="en-US" dirty="0"/>
              <a:t> </a:t>
            </a:r>
            <a:r>
              <a:rPr lang="en-US" dirty="0" err="1"/>
              <a:t>је</a:t>
            </a:r>
            <a:r>
              <a:rPr lang="en-US" dirty="0"/>
              <a:t> </a:t>
            </a:r>
            <a:r>
              <a:rPr lang="en-US" dirty="0" err="1"/>
              <a:t>јача</a:t>
            </a:r>
            <a:r>
              <a:rPr lang="en-US" dirty="0"/>
              <a:t> </a:t>
            </a:r>
            <a:r>
              <a:rPr lang="en-US" dirty="0" err="1"/>
              <a:t>политичка</a:t>
            </a:r>
            <a:r>
              <a:rPr lang="en-US" dirty="0"/>
              <a:t> </a:t>
            </a:r>
            <a:r>
              <a:rPr lang="en-US" dirty="0" err="1"/>
              <a:t>воља</a:t>
            </a:r>
            <a:r>
              <a:rPr lang="en-US" dirty="0"/>
              <a:t> и </a:t>
            </a:r>
            <a:r>
              <a:rPr lang="en-US" dirty="0" err="1"/>
              <a:t>даљи</a:t>
            </a:r>
            <a:r>
              <a:rPr lang="en-US" dirty="0"/>
              <a:t> </a:t>
            </a:r>
            <a:r>
              <a:rPr lang="en-US" dirty="0" err="1"/>
              <a:t>напори</a:t>
            </a:r>
            <a:r>
              <a:rPr lang="en-US" dirty="0"/>
              <a:t> </a:t>
            </a:r>
            <a:r>
              <a:rPr lang="en-US" dirty="0" err="1"/>
              <a:t>како</a:t>
            </a:r>
            <a:r>
              <a:rPr lang="en-US" dirty="0"/>
              <a:t> </a:t>
            </a:r>
            <a:r>
              <a:rPr lang="en-US" dirty="0" err="1"/>
              <a:t>би</a:t>
            </a:r>
            <a:r>
              <a:rPr lang="en-US" dirty="0"/>
              <a:t> </a:t>
            </a:r>
            <a:r>
              <a:rPr lang="en-US" dirty="0" err="1"/>
              <a:t>се</a:t>
            </a:r>
            <a:r>
              <a:rPr lang="en-US" dirty="0"/>
              <a:t> </a:t>
            </a:r>
            <a:r>
              <a:rPr lang="en-US" dirty="0" err="1" smtClean="0"/>
              <a:t>предмети</a:t>
            </a:r>
            <a:r>
              <a:rPr lang="x-none" dirty="0"/>
              <a:t> </a:t>
            </a:r>
            <a:r>
              <a:rPr lang="en-US" dirty="0" err="1" smtClean="0"/>
              <a:t>корупције</a:t>
            </a:r>
            <a:r>
              <a:rPr lang="en-US" dirty="0" smtClean="0"/>
              <a:t> </a:t>
            </a:r>
            <a:r>
              <a:rPr lang="en-US" dirty="0" err="1"/>
              <a:t>ефикасније</a:t>
            </a:r>
            <a:r>
              <a:rPr lang="en-US" dirty="0"/>
              <a:t> </a:t>
            </a:r>
            <a:r>
              <a:rPr lang="en-US" dirty="0" err="1"/>
              <a:t>обрађивали</a:t>
            </a:r>
            <a:r>
              <a:rPr lang="en-US" dirty="0"/>
              <a:t>, </a:t>
            </a:r>
            <a:r>
              <a:rPr lang="en-US" dirty="0" err="1"/>
              <a:t>од</a:t>
            </a:r>
            <a:r>
              <a:rPr lang="en-US" dirty="0"/>
              <a:t> </a:t>
            </a:r>
            <a:r>
              <a:rPr lang="en-US" dirty="0" err="1"/>
              <a:t>истраге</a:t>
            </a:r>
            <a:r>
              <a:rPr lang="en-US" dirty="0"/>
              <a:t> </a:t>
            </a:r>
            <a:r>
              <a:rPr lang="en-US" dirty="0" err="1"/>
              <a:t>до</a:t>
            </a:r>
            <a:r>
              <a:rPr lang="en-US" dirty="0"/>
              <a:t> </a:t>
            </a:r>
            <a:r>
              <a:rPr lang="en-US" dirty="0" err="1"/>
              <a:t>коначне</a:t>
            </a:r>
            <a:r>
              <a:rPr lang="en-US" dirty="0"/>
              <a:t> </a:t>
            </a:r>
            <a:r>
              <a:rPr lang="en-US" dirty="0" err="1"/>
              <a:t>осуде</a:t>
            </a:r>
            <a:r>
              <a:rPr lang="en-US" dirty="0"/>
              <a:t>, </a:t>
            </a:r>
            <a:r>
              <a:rPr lang="en-US" dirty="0" err="1"/>
              <a:t>посебно</a:t>
            </a:r>
            <a:r>
              <a:rPr lang="en-US" dirty="0"/>
              <a:t> у </a:t>
            </a:r>
            <a:r>
              <a:rPr lang="en-US" dirty="0" err="1"/>
              <a:t>вези</a:t>
            </a:r>
            <a:r>
              <a:rPr lang="en-US" dirty="0"/>
              <a:t> </a:t>
            </a:r>
            <a:r>
              <a:rPr lang="en-US" dirty="0" err="1" smtClean="0"/>
              <a:t>са</a:t>
            </a:r>
            <a:r>
              <a:rPr lang="x-none" dirty="0" smtClean="0"/>
              <a:t> </a:t>
            </a:r>
            <a:r>
              <a:rPr lang="en-US" dirty="0" err="1" smtClean="0"/>
              <a:t>потрошњом</a:t>
            </a:r>
            <a:r>
              <a:rPr lang="en-US" dirty="0" smtClean="0"/>
              <a:t> </a:t>
            </a:r>
            <a:r>
              <a:rPr lang="en-US" dirty="0" err="1"/>
              <a:t>јавних</a:t>
            </a:r>
            <a:r>
              <a:rPr lang="en-US" dirty="0"/>
              <a:t> </a:t>
            </a:r>
            <a:r>
              <a:rPr lang="en-US" dirty="0" err="1"/>
              <a:t>средстава</a:t>
            </a:r>
            <a:r>
              <a:rPr lang="en-US" dirty="0"/>
              <a:t>. </a:t>
            </a:r>
            <a:endParaRPr lang="x-none" dirty="0" smtClean="0"/>
          </a:p>
          <a:p>
            <a:pPr marL="274320" indent="-274320" algn="just" fontAlgn="auto">
              <a:spcAft>
                <a:spcPts val="0"/>
              </a:spcAft>
              <a:buFont typeface="Arial" pitchFamily="34" charset="0"/>
              <a:buChar char="•"/>
              <a:defRPr/>
            </a:pPr>
            <a:r>
              <a:rPr lang="x-none" i="1" dirty="0" smtClean="0"/>
              <a:t>Коментар: У области јавних набавки мањак координације јесте проблем, али свакако није главни који омета ефикаснију борбу против корупције. Кључни проблем је то што мали број случајева злоупотреба у јавним набавкама уоптте буде пријављен и што је неке видове злоупотреба немогуће гонити кривично (нпр. зато што наручилац нема обавезу да образлаже зашто уопште набавља неку робу или услугу, зашто поставља неки услови или критеријум итд.)</a:t>
            </a:r>
            <a:endParaRPr lang="en-US" i="1" dirty="0"/>
          </a:p>
        </p:txBody>
      </p:sp>
      <p:pic>
        <p:nvPicPr>
          <p:cNvPr id="26628" name="Picture 4" descr="ts-logo-izbor"/>
          <p:cNvPicPr>
            <a:picLocks noChangeAspect="1" noChangeArrowheads="1"/>
          </p:cNvPicPr>
          <p:nvPr/>
        </p:nvPicPr>
        <p:blipFill>
          <a:blip r:embed="rId2"/>
          <a:srcRect/>
          <a:stretch>
            <a:fillRect/>
          </a:stretch>
        </p:blipFill>
        <p:spPr bwMode="auto">
          <a:xfrm>
            <a:off x="6164263" y="6019800"/>
            <a:ext cx="2614612" cy="5334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x-none" dirty="0" smtClean="0"/>
              <a:t>Планови интегритета и узбуњивачи</a:t>
            </a:r>
            <a:endParaRPr lang="en-US" dirty="0"/>
          </a:p>
        </p:txBody>
      </p:sp>
      <p:sp>
        <p:nvSpPr>
          <p:cNvPr id="3" name="Content Placeholder 2"/>
          <p:cNvSpPr>
            <a:spLocks noGrp="1"/>
          </p:cNvSpPr>
          <p:nvPr>
            <p:ph sz="quarter" idx="1"/>
          </p:nvPr>
        </p:nvSpPr>
        <p:spPr>
          <a:xfrm>
            <a:off x="301625" y="1527175"/>
            <a:ext cx="8504238" cy="4572000"/>
          </a:xfrm>
        </p:spPr>
        <p:txBody>
          <a:bodyPr rtlCol="0">
            <a:normAutofit fontScale="55000" lnSpcReduction="20000"/>
          </a:bodyPr>
          <a:lstStyle/>
          <a:p>
            <a:pPr marL="274320" indent="-274320" algn="just" fontAlgn="auto">
              <a:spcAft>
                <a:spcPts val="0"/>
              </a:spcAft>
              <a:buFont typeface="Arial" pitchFamily="34" charset="0"/>
              <a:buChar char="•"/>
              <a:defRPr/>
            </a:pPr>
            <a:r>
              <a:rPr lang="en-US" dirty="0" err="1"/>
              <a:t>Планови</a:t>
            </a:r>
            <a:r>
              <a:rPr lang="en-US" dirty="0"/>
              <a:t> </a:t>
            </a:r>
            <a:r>
              <a:rPr lang="en-US" dirty="0" err="1"/>
              <a:t>интегритета</a:t>
            </a:r>
            <a:r>
              <a:rPr lang="en-US" dirty="0"/>
              <a:t> </a:t>
            </a:r>
            <a:r>
              <a:rPr lang="en-US" dirty="0" err="1"/>
              <a:t>предвиђени</a:t>
            </a:r>
            <a:r>
              <a:rPr lang="en-US" dirty="0"/>
              <a:t> </a:t>
            </a:r>
            <a:r>
              <a:rPr lang="en-US" dirty="0" err="1"/>
              <a:t>су</a:t>
            </a:r>
            <a:r>
              <a:rPr lang="en-US" dirty="0"/>
              <a:t> </a:t>
            </a:r>
            <a:r>
              <a:rPr lang="en-US" dirty="0" err="1"/>
              <a:t>за</a:t>
            </a:r>
            <a:r>
              <a:rPr lang="en-US" dirty="0"/>
              <a:t> </a:t>
            </a:r>
            <a:r>
              <a:rPr lang="en-US" dirty="0" err="1"/>
              <a:t>бројне</a:t>
            </a:r>
            <a:r>
              <a:rPr lang="en-US" dirty="0"/>
              <a:t> </a:t>
            </a:r>
            <a:r>
              <a:rPr lang="en-US" dirty="0" err="1"/>
              <a:t>државне</a:t>
            </a:r>
            <a:r>
              <a:rPr lang="en-US" dirty="0"/>
              <a:t> </a:t>
            </a:r>
            <a:r>
              <a:rPr lang="en-US" dirty="0" err="1"/>
              <a:t>институције</a:t>
            </a:r>
            <a:r>
              <a:rPr lang="en-US" dirty="0"/>
              <a:t>, </a:t>
            </a:r>
            <a:r>
              <a:rPr lang="en-US" dirty="0" err="1"/>
              <a:t>државна</a:t>
            </a:r>
            <a:r>
              <a:rPr lang="en-US" dirty="0"/>
              <a:t> </a:t>
            </a:r>
            <a:r>
              <a:rPr lang="en-US" dirty="0" err="1"/>
              <a:t>тела</a:t>
            </a:r>
            <a:r>
              <a:rPr lang="en-US" dirty="0"/>
              <a:t> </a:t>
            </a:r>
            <a:r>
              <a:rPr lang="en-US" dirty="0" smtClean="0"/>
              <a:t>и</a:t>
            </a:r>
            <a:r>
              <a:rPr lang="x-none" dirty="0" smtClean="0"/>
              <a:t> </a:t>
            </a:r>
            <a:r>
              <a:rPr lang="en-US" dirty="0" err="1" smtClean="0"/>
              <a:t>државна</a:t>
            </a:r>
            <a:r>
              <a:rPr lang="en-US" dirty="0" smtClean="0"/>
              <a:t> </a:t>
            </a:r>
            <a:r>
              <a:rPr lang="en-US" dirty="0" err="1"/>
              <a:t>предузећа</a:t>
            </a:r>
            <a:r>
              <a:rPr lang="en-US" dirty="0"/>
              <a:t> </a:t>
            </a:r>
            <a:r>
              <a:rPr lang="en-US" dirty="0" err="1"/>
              <a:t>на</a:t>
            </a:r>
            <a:r>
              <a:rPr lang="en-US" dirty="0"/>
              <a:t> </a:t>
            </a:r>
            <a:r>
              <a:rPr lang="en-US" dirty="0" err="1"/>
              <a:t>основу</a:t>
            </a:r>
            <a:r>
              <a:rPr lang="en-US" dirty="0"/>
              <a:t> </a:t>
            </a:r>
            <a:r>
              <a:rPr lang="en-US" dirty="0" err="1"/>
              <a:t>смерница</a:t>
            </a:r>
            <a:r>
              <a:rPr lang="en-US" dirty="0"/>
              <a:t> </a:t>
            </a:r>
            <a:r>
              <a:rPr lang="en-US" dirty="0" err="1"/>
              <a:t>које</a:t>
            </a:r>
            <a:r>
              <a:rPr lang="en-US" dirty="0"/>
              <a:t> </a:t>
            </a:r>
            <a:r>
              <a:rPr lang="en-US" dirty="0" err="1"/>
              <a:t>је</a:t>
            </a:r>
            <a:r>
              <a:rPr lang="en-US" dirty="0"/>
              <a:t> </a:t>
            </a:r>
            <a:r>
              <a:rPr lang="en-US" dirty="0" err="1"/>
              <a:t>Агенција</a:t>
            </a:r>
            <a:r>
              <a:rPr lang="en-US" dirty="0"/>
              <a:t> </a:t>
            </a:r>
            <a:r>
              <a:rPr lang="en-US" dirty="0" err="1"/>
              <a:t>за</a:t>
            </a:r>
            <a:r>
              <a:rPr lang="en-US" dirty="0"/>
              <a:t> </a:t>
            </a:r>
            <a:r>
              <a:rPr lang="en-US" dirty="0" err="1"/>
              <a:t>борбу</a:t>
            </a:r>
            <a:r>
              <a:rPr lang="en-US" dirty="0"/>
              <a:t> </a:t>
            </a:r>
            <a:r>
              <a:rPr lang="en-US" dirty="0" err="1"/>
              <a:t>против</a:t>
            </a:r>
            <a:r>
              <a:rPr lang="en-US" dirty="0"/>
              <a:t> </a:t>
            </a:r>
            <a:r>
              <a:rPr lang="en-US" dirty="0" err="1" smtClean="0"/>
              <a:t>корупције</a:t>
            </a:r>
            <a:r>
              <a:rPr lang="x-none" dirty="0" smtClean="0"/>
              <a:t>  </a:t>
            </a:r>
            <a:r>
              <a:rPr lang="en-US" dirty="0" err="1" smtClean="0"/>
              <a:t>издала</a:t>
            </a:r>
            <a:r>
              <a:rPr lang="en-US" dirty="0" smtClean="0"/>
              <a:t> </a:t>
            </a:r>
            <a:r>
              <a:rPr lang="en-US" dirty="0"/>
              <a:t>2010. </a:t>
            </a:r>
            <a:r>
              <a:rPr lang="en-US" dirty="0" err="1"/>
              <a:t>године</a:t>
            </a:r>
            <a:r>
              <a:rPr lang="en-US" dirty="0"/>
              <a:t>. </a:t>
            </a:r>
            <a:r>
              <a:rPr lang="en-US" dirty="0" err="1"/>
              <a:t>Упркос</a:t>
            </a:r>
            <a:r>
              <a:rPr lang="en-US" dirty="0"/>
              <a:t> </a:t>
            </a:r>
            <a:r>
              <a:rPr lang="en-US" dirty="0" err="1"/>
              <a:t>законској</a:t>
            </a:r>
            <a:r>
              <a:rPr lang="en-US" dirty="0"/>
              <a:t> </a:t>
            </a:r>
            <a:r>
              <a:rPr lang="en-US" dirty="0" err="1"/>
              <a:t>обавези</a:t>
            </a:r>
            <a:r>
              <a:rPr lang="en-US" dirty="0"/>
              <a:t> и у </a:t>
            </a:r>
            <a:r>
              <a:rPr lang="en-US" dirty="0" err="1"/>
              <a:t>одсуству</a:t>
            </a:r>
            <a:r>
              <a:rPr lang="en-US" dirty="0"/>
              <a:t> </a:t>
            </a:r>
            <a:r>
              <a:rPr lang="en-US" dirty="0" err="1"/>
              <a:t>законског</a:t>
            </a:r>
            <a:r>
              <a:rPr lang="en-US" dirty="0"/>
              <a:t> </a:t>
            </a:r>
            <a:r>
              <a:rPr lang="en-US" dirty="0" err="1"/>
              <a:t>рока</a:t>
            </a:r>
            <a:r>
              <a:rPr lang="en-US" dirty="0"/>
              <a:t>, </a:t>
            </a:r>
            <a:r>
              <a:rPr lang="en-US" dirty="0" err="1"/>
              <a:t>већина</a:t>
            </a:r>
            <a:r>
              <a:rPr lang="en-US" dirty="0"/>
              <a:t> </a:t>
            </a:r>
            <a:r>
              <a:rPr lang="en-US" dirty="0" err="1" smtClean="0"/>
              <a:t>тела</a:t>
            </a:r>
            <a:r>
              <a:rPr lang="x-none" dirty="0" smtClean="0"/>
              <a:t> </a:t>
            </a:r>
            <a:r>
              <a:rPr lang="en-US" dirty="0" err="1" smtClean="0"/>
              <a:t>није</a:t>
            </a:r>
            <a:r>
              <a:rPr lang="en-US" dirty="0" smtClean="0"/>
              <a:t> </a:t>
            </a:r>
            <a:r>
              <a:rPr lang="en-US" dirty="0" err="1"/>
              <a:t>именовала</a:t>
            </a:r>
            <a:r>
              <a:rPr lang="en-US" dirty="0"/>
              <a:t> </a:t>
            </a:r>
            <a:r>
              <a:rPr lang="en-US" dirty="0" err="1"/>
              <a:t>лица</a:t>
            </a:r>
            <a:r>
              <a:rPr lang="en-US" dirty="0"/>
              <a:t> </a:t>
            </a:r>
            <a:r>
              <a:rPr lang="en-US" dirty="0" err="1"/>
              <a:t>одговорна</a:t>
            </a:r>
            <a:r>
              <a:rPr lang="en-US" dirty="0"/>
              <a:t> </a:t>
            </a:r>
            <a:r>
              <a:rPr lang="en-US" dirty="0" err="1"/>
              <a:t>за</a:t>
            </a:r>
            <a:r>
              <a:rPr lang="en-US" dirty="0"/>
              <a:t> </a:t>
            </a:r>
            <a:r>
              <a:rPr lang="en-US" dirty="0" err="1"/>
              <a:t>припрему</a:t>
            </a:r>
            <a:r>
              <a:rPr lang="en-US" dirty="0"/>
              <a:t> и </a:t>
            </a:r>
            <a:r>
              <a:rPr lang="en-US" dirty="0" err="1"/>
              <a:t>спровођење</a:t>
            </a:r>
            <a:r>
              <a:rPr lang="en-US" dirty="0"/>
              <a:t> </a:t>
            </a:r>
            <a:r>
              <a:rPr lang="en-US" dirty="0" err="1"/>
              <a:t>планова</a:t>
            </a:r>
            <a:r>
              <a:rPr lang="en-US" dirty="0"/>
              <a:t> </a:t>
            </a:r>
            <a:r>
              <a:rPr lang="en-US" dirty="0" err="1"/>
              <a:t>интегритета</a:t>
            </a:r>
            <a:r>
              <a:rPr lang="en-US" dirty="0"/>
              <a:t>.  </a:t>
            </a:r>
            <a:endParaRPr lang="x-none" dirty="0" smtClean="0"/>
          </a:p>
          <a:p>
            <a:pPr marL="274320" indent="-274320" algn="just" fontAlgn="auto">
              <a:spcAft>
                <a:spcPts val="0"/>
              </a:spcAft>
              <a:buFont typeface="Arial" pitchFamily="34" charset="0"/>
              <a:buChar char="•"/>
              <a:defRPr/>
            </a:pPr>
            <a:r>
              <a:rPr lang="en-US" dirty="0" err="1" smtClean="0"/>
              <a:t>Измене</a:t>
            </a:r>
            <a:r>
              <a:rPr lang="en-US" dirty="0" smtClean="0"/>
              <a:t> </a:t>
            </a:r>
            <a:r>
              <a:rPr lang="en-US" dirty="0" err="1"/>
              <a:t>Закона</a:t>
            </a:r>
            <a:r>
              <a:rPr lang="en-US" dirty="0"/>
              <a:t> о </a:t>
            </a:r>
            <a:r>
              <a:rPr lang="en-US" dirty="0" err="1"/>
              <a:t>Агенцији</a:t>
            </a:r>
            <a:r>
              <a:rPr lang="en-US" dirty="0"/>
              <a:t> </a:t>
            </a:r>
            <a:r>
              <a:rPr lang="en-US" dirty="0" err="1"/>
              <a:t>за</a:t>
            </a:r>
            <a:r>
              <a:rPr lang="en-US" dirty="0"/>
              <a:t> </a:t>
            </a:r>
            <a:r>
              <a:rPr lang="en-US" dirty="0" err="1"/>
              <a:t>борбу</a:t>
            </a:r>
            <a:r>
              <a:rPr lang="en-US" dirty="0"/>
              <a:t> </a:t>
            </a:r>
            <a:r>
              <a:rPr lang="en-US" dirty="0" err="1"/>
              <a:t>против</a:t>
            </a:r>
            <a:r>
              <a:rPr lang="en-US" dirty="0"/>
              <a:t> </a:t>
            </a:r>
            <a:r>
              <a:rPr lang="en-US" dirty="0" err="1"/>
              <a:t>корупције</a:t>
            </a:r>
            <a:r>
              <a:rPr lang="en-US" dirty="0"/>
              <a:t> и </a:t>
            </a:r>
            <a:r>
              <a:rPr lang="en-US" dirty="0" err="1"/>
              <a:t>Закона</a:t>
            </a:r>
            <a:r>
              <a:rPr lang="en-US" dirty="0"/>
              <a:t> о </a:t>
            </a:r>
            <a:r>
              <a:rPr lang="en-US" dirty="0" err="1"/>
              <a:t>слободном</a:t>
            </a:r>
            <a:r>
              <a:rPr lang="en-US" dirty="0"/>
              <a:t> </a:t>
            </a:r>
            <a:r>
              <a:rPr lang="en-US" dirty="0" err="1" smtClean="0"/>
              <a:t>приступу</a:t>
            </a:r>
            <a:r>
              <a:rPr lang="x-none" dirty="0"/>
              <a:t> </a:t>
            </a:r>
            <a:r>
              <a:rPr lang="en-US" dirty="0" err="1" smtClean="0"/>
              <a:t>информацијама</a:t>
            </a:r>
            <a:r>
              <a:rPr lang="en-US" dirty="0" smtClean="0"/>
              <a:t> </a:t>
            </a:r>
            <a:r>
              <a:rPr lang="en-US" dirty="0" err="1"/>
              <a:t>од</a:t>
            </a:r>
            <a:r>
              <a:rPr lang="en-US" dirty="0"/>
              <a:t> </a:t>
            </a:r>
            <a:r>
              <a:rPr lang="en-US" dirty="0" err="1"/>
              <a:t>јавног</a:t>
            </a:r>
            <a:r>
              <a:rPr lang="en-US" dirty="0"/>
              <a:t> </a:t>
            </a:r>
            <a:r>
              <a:rPr lang="en-US" dirty="0" err="1"/>
              <a:t>значаја</a:t>
            </a:r>
            <a:r>
              <a:rPr lang="en-US" dirty="0"/>
              <a:t> </a:t>
            </a:r>
            <a:r>
              <a:rPr lang="en-US" dirty="0" err="1"/>
              <a:t>које</a:t>
            </a:r>
            <a:r>
              <a:rPr lang="en-US" dirty="0"/>
              <a:t> </a:t>
            </a:r>
            <a:r>
              <a:rPr lang="en-US" dirty="0" err="1"/>
              <a:t>су</a:t>
            </a:r>
            <a:r>
              <a:rPr lang="en-US" dirty="0"/>
              <a:t> </a:t>
            </a:r>
            <a:r>
              <a:rPr lang="en-US" dirty="0" err="1"/>
              <a:t>извршене</a:t>
            </a:r>
            <a:r>
              <a:rPr lang="en-US" dirty="0"/>
              <a:t>  2010. </a:t>
            </a:r>
            <a:r>
              <a:rPr lang="en-US" dirty="0" err="1"/>
              <a:t>године</a:t>
            </a:r>
            <a:r>
              <a:rPr lang="en-US" dirty="0"/>
              <a:t>, </a:t>
            </a:r>
            <a:r>
              <a:rPr lang="en-US" dirty="0" err="1"/>
              <a:t>ојачале</a:t>
            </a:r>
            <a:r>
              <a:rPr lang="en-US" dirty="0"/>
              <a:t> </a:t>
            </a:r>
            <a:r>
              <a:rPr lang="en-US" dirty="0" err="1"/>
              <a:t>су</a:t>
            </a:r>
            <a:r>
              <a:rPr lang="en-US" dirty="0"/>
              <a:t> </a:t>
            </a:r>
            <a:r>
              <a:rPr lang="en-US" dirty="0" err="1" smtClean="0"/>
              <a:t>правну</a:t>
            </a:r>
            <a:r>
              <a:rPr lang="x-none" dirty="0" smtClean="0"/>
              <a:t> </a:t>
            </a:r>
            <a:r>
              <a:rPr lang="en-US" dirty="0" err="1" smtClean="0"/>
              <a:t>основу</a:t>
            </a:r>
            <a:r>
              <a:rPr lang="en-US" dirty="0" smtClean="0"/>
              <a:t> </a:t>
            </a:r>
            <a:r>
              <a:rPr lang="en-US" dirty="0" err="1"/>
              <a:t>за</a:t>
            </a:r>
            <a:r>
              <a:rPr lang="en-US" dirty="0"/>
              <a:t> </a:t>
            </a:r>
            <a:r>
              <a:rPr lang="en-US" dirty="0" err="1"/>
              <a:t>заштиту</a:t>
            </a:r>
            <a:r>
              <a:rPr lang="en-US" dirty="0"/>
              <a:t> </a:t>
            </a:r>
            <a:r>
              <a:rPr lang="en-US" dirty="0" err="1"/>
              <a:t>узбуњивача</a:t>
            </a:r>
            <a:r>
              <a:rPr lang="en-US" dirty="0"/>
              <a:t>. </a:t>
            </a:r>
            <a:r>
              <a:rPr lang="en-US" dirty="0" err="1"/>
              <a:t>Правилник</a:t>
            </a:r>
            <a:r>
              <a:rPr lang="en-US" dirty="0"/>
              <a:t> о </a:t>
            </a:r>
            <a:r>
              <a:rPr lang="en-US" dirty="0" err="1"/>
              <a:t>узбуњивачима</a:t>
            </a:r>
            <a:r>
              <a:rPr lang="en-US" dirty="0"/>
              <a:t>, </a:t>
            </a:r>
            <a:r>
              <a:rPr lang="en-US" dirty="0" err="1"/>
              <a:t>који</a:t>
            </a:r>
            <a:r>
              <a:rPr lang="en-US" dirty="0"/>
              <a:t> </a:t>
            </a:r>
            <a:r>
              <a:rPr lang="en-US" dirty="0" err="1"/>
              <a:t>је</a:t>
            </a:r>
            <a:r>
              <a:rPr lang="en-US" dirty="0"/>
              <a:t> </a:t>
            </a:r>
            <a:r>
              <a:rPr lang="en-US" dirty="0" err="1"/>
              <a:t>израдила</a:t>
            </a:r>
            <a:r>
              <a:rPr lang="en-US" dirty="0"/>
              <a:t> </a:t>
            </a:r>
            <a:r>
              <a:rPr lang="en-US" dirty="0" err="1" smtClean="0"/>
              <a:t>Агенција</a:t>
            </a:r>
            <a:r>
              <a:rPr lang="x-none" dirty="0" smtClean="0"/>
              <a:t> </a:t>
            </a:r>
            <a:r>
              <a:rPr lang="en-US" dirty="0" err="1" smtClean="0"/>
              <a:t>за</a:t>
            </a:r>
            <a:r>
              <a:rPr lang="en-US" dirty="0" smtClean="0"/>
              <a:t> </a:t>
            </a:r>
            <a:r>
              <a:rPr lang="en-US" dirty="0" err="1"/>
              <a:t>борбу</a:t>
            </a:r>
            <a:r>
              <a:rPr lang="en-US" dirty="0"/>
              <a:t> </a:t>
            </a:r>
            <a:r>
              <a:rPr lang="en-US" dirty="0" err="1"/>
              <a:t>против</a:t>
            </a:r>
            <a:r>
              <a:rPr lang="en-US" dirty="0"/>
              <a:t> </a:t>
            </a:r>
            <a:r>
              <a:rPr lang="en-US" dirty="0" err="1"/>
              <a:t>корупције</a:t>
            </a:r>
            <a:r>
              <a:rPr lang="en-US" dirty="0"/>
              <a:t>, </a:t>
            </a:r>
            <a:r>
              <a:rPr lang="en-US" dirty="0" err="1"/>
              <a:t>ступио</a:t>
            </a:r>
            <a:r>
              <a:rPr lang="en-US" dirty="0"/>
              <a:t> </a:t>
            </a:r>
            <a:r>
              <a:rPr lang="en-US" dirty="0" err="1"/>
              <a:t>је</a:t>
            </a:r>
            <a:r>
              <a:rPr lang="en-US" dirty="0"/>
              <a:t> </a:t>
            </a:r>
            <a:r>
              <a:rPr lang="en-US" dirty="0" err="1"/>
              <a:t>на</a:t>
            </a:r>
            <a:r>
              <a:rPr lang="en-US" dirty="0"/>
              <a:t> </a:t>
            </a:r>
            <a:r>
              <a:rPr lang="en-US" dirty="0" err="1"/>
              <a:t>снагу</a:t>
            </a:r>
            <a:r>
              <a:rPr lang="en-US" dirty="0"/>
              <a:t> у </a:t>
            </a:r>
            <a:r>
              <a:rPr lang="en-US" dirty="0" err="1"/>
              <a:t>августу</a:t>
            </a:r>
            <a:r>
              <a:rPr lang="en-US" dirty="0"/>
              <a:t> 2011. </a:t>
            </a:r>
            <a:r>
              <a:rPr lang="en-US" dirty="0" err="1"/>
              <a:t>године</a:t>
            </a:r>
            <a:r>
              <a:rPr lang="en-US" dirty="0"/>
              <a:t>. </a:t>
            </a:r>
            <a:r>
              <a:rPr lang="en-US" dirty="0" err="1" smtClean="0"/>
              <a:t>Међутим</a:t>
            </a:r>
            <a:r>
              <a:rPr lang="en-US" dirty="0" smtClean="0"/>
              <a:t>,</a:t>
            </a:r>
            <a:r>
              <a:rPr lang="x-none" dirty="0" smtClean="0"/>
              <a:t> </a:t>
            </a:r>
            <a:r>
              <a:rPr lang="en-US" dirty="0" err="1" smtClean="0"/>
              <a:t>заштита</a:t>
            </a:r>
            <a:r>
              <a:rPr lang="en-US" dirty="0" smtClean="0"/>
              <a:t> </a:t>
            </a:r>
            <a:r>
              <a:rPr lang="en-US" dirty="0" err="1"/>
              <a:t>узбуњивача</a:t>
            </a:r>
            <a:r>
              <a:rPr lang="en-US" dirty="0"/>
              <a:t> </a:t>
            </a:r>
            <a:r>
              <a:rPr lang="en-US" dirty="0" err="1"/>
              <a:t>важи</a:t>
            </a:r>
            <a:r>
              <a:rPr lang="en-US" dirty="0"/>
              <a:t> </a:t>
            </a:r>
            <a:r>
              <a:rPr lang="en-US" dirty="0" err="1"/>
              <a:t>само</a:t>
            </a:r>
            <a:r>
              <a:rPr lang="en-US" dirty="0"/>
              <a:t> у </a:t>
            </a:r>
            <a:r>
              <a:rPr lang="en-US" dirty="0" err="1"/>
              <a:t>случајевима</a:t>
            </a:r>
            <a:r>
              <a:rPr lang="en-US" dirty="0"/>
              <a:t> </a:t>
            </a:r>
            <a:r>
              <a:rPr lang="en-US" dirty="0" err="1"/>
              <a:t>када</a:t>
            </a:r>
            <a:r>
              <a:rPr lang="en-US" dirty="0"/>
              <a:t> </a:t>
            </a:r>
            <a:r>
              <a:rPr lang="en-US" dirty="0" err="1"/>
              <a:t>се</a:t>
            </a:r>
            <a:r>
              <a:rPr lang="en-US" dirty="0"/>
              <a:t> </a:t>
            </a:r>
            <a:r>
              <a:rPr lang="en-US" dirty="0" err="1"/>
              <a:t>не</a:t>
            </a:r>
            <a:r>
              <a:rPr lang="en-US" dirty="0"/>
              <a:t> </a:t>
            </a:r>
            <a:r>
              <a:rPr lang="en-US" dirty="0" err="1"/>
              <a:t>ради</a:t>
            </a:r>
            <a:r>
              <a:rPr lang="en-US" dirty="0"/>
              <a:t> о </a:t>
            </a:r>
            <a:r>
              <a:rPr lang="en-US" dirty="0" err="1"/>
              <a:t>откривању</a:t>
            </a:r>
            <a:r>
              <a:rPr lang="en-US" dirty="0"/>
              <a:t> </a:t>
            </a:r>
            <a:r>
              <a:rPr lang="en-US" dirty="0" err="1" smtClean="0"/>
              <a:t>поверљивих</a:t>
            </a:r>
            <a:r>
              <a:rPr lang="x-none" dirty="0" smtClean="0"/>
              <a:t> </a:t>
            </a:r>
            <a:r>
              <a:rPr lang="en-US" dirty="0" err="1" smtClean="0"/>
              <a:t>информација</a:t>
            </a:r>
            <a:r>
              <a:rPr lang="en-US" dirty="0"/>
              <a:t>. </a:t>
            </a:r>
            <a:r>
              <a:rPr lang="en-US" dirty="0" err="1"/>
              <a:t>Практична</a:t>
            </a:r>
            <a:r>
              <a:rPr lang="en-US" dirty="0"/>
              <a:t> </a:t>
            </a:r>
            <a:r>
              <a:rPr lang="en-US" dirty="0" err="1"/>
              <a:t>примена</a:t>
            </a:r>
            <a:r>
              <a:rPr lang="en-US" dirty="0"/>
              <a:t> </a:t>
            </a:r>
            <a:r>
              <a:rPr lang="en-US" dirty="0" err="1"/>
              <a:t>је</a:t>
            </a:r>
            <a:r>
              <a:rPr lang="en-US" dirty="0"/>
              <a:t> и </a:t>
            </a:r>
            <a:r>
              <a:rPr lang="en-US" dirty="0" err="1"/>
              <a:t>даље</a:t>
            </a:r>
            <a:r>
              <a:rPr lang="en-US" dirty="0"/>
              <a:t> </a:t>
            </a:r>
            <a:r>
              <a:rPr lang="en-US" dirty="0" err="1"/>
              <a:t>слаба</a:t>
            </a:r>
            <a:r>
              <a:rPr lang="en-US" dirty="0"/>
              <a:t>.  </a:t>
            </a:r>
          </a:p>
          <a:p>
            <a:pPr marL="274320" indent="-274320" algn="just" fontAlgn="auto">
              <a:spcAft>
                <a:spcPts val="0"/>
              </a:spcAft>
              <a:buFont typeface="Arial" pitchFamily="34" charset="0"/>
              <a:buChar char="•"/>
              <a:defRPr/>
            </a:pPr>
            <a:r>
              <a:rPr lang="x-none" i="1" dirty="0" smtClean="0"/>
              <a:t>Коментар: Осим недостатака који се наводе у извештају правни оквир за заштиту узбуњивача има и многе друге слабости – нпр. ограничење заштите само на лица која пријаве корупцију Агенцији, ако се корупција догодила у органу у којем раде, чување анонимности као једини законом дефинисани начин пружања заштите. Очигледна је потреба за доношењем закона који би на свеобухватан начин уредио ово питање. </a:t>
            </a:r>
            <a:endParaRPr lang="en-US" i="1" dirty="0"/>
          </a:p>
        </p:txBody>
      </p:sp>
      <p:pic>
        <p:nvPicPr>
          <p:cNvPr id="27652" name="Picture 4" descr="ts-logo-izbor"/>
          <p:cNvPicPr>
            <a:picLocks noChangeAspect="1" noChangeArrowheads="1"/>
          </p:cNvPicPr>
          <p:nvPr/>
        </p:nvPicPr>
        <p:blipFill>
          <a:blip r:embed="rId2"/>
          <a:srcRect/>
          <a:stretch>
            <a:fillRect/>
          </a:stretch>
        </p:blipFill>
        <p:spPr bwMode="auto">
          <a:xfrm>
            <a:off x="6248400" y="6096000"/>
            <a:ext cx="2613025" cy="5334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solidFill>
                  <a:srgbClr val="7B9899"/>
                </a:solidFill>
              </a:rPr>
              <a:t>Закључак ЕК</a:t>
            </a:r>
          </a:p>
        </p:txBody>
      </p:sp>
      <p:sp>
        <p:nvSpPr>
          <p:cNvPr id="3" name="Content Placeholder 2"/>
          <p:cNvSpPr>
            <a:spLocks noGrp="1"/>
          </p:cNvSpPr>
          <p:nvPr>
            <p:ph sz="quarter" idx="1"/>
          </p:nvPr>
        </p:nvSpPr>
        <p:spPr>
          <a:xfrm>
            <a:off x="301625" y="1527175"/>
            <a:ext cx="8504238" cy="4572000"/>
          </a:xfrm>
        </p:spPr>
        <p:txBody>
          <a:bodyPr rtlCol="0">
            <a:normAutofit fontScale="47500" lnSpcReduction="20000"/>
          </a:bodyPr>
          <a:lstStyle/>
          <a:p>
            <a:pPr marL="274320" indent="-274320" algn="just" fontAlgn="auto">
              <a:spcAft>
                <a:spcPts val="0"/>
              </a:spcAft>
              <a:buFont typeface="Arial" pitchFamily="34" charset="0"/>
              <a:buChar char="•"/>
              <a:defRPr/>
            </a:pPr>
            <a:r>
              <a:rPr lang="en-US" i="1" dirty="0" err="1"/>
              <a:t>Уопштено</a:t>
            </a:r>
            <a:r>
              <a:rPr lang="en-US" i="1" dirty="0"/>
              <a:t> </a:t>
            </a:r>
            <a:r>
              <a:rPr lang="en-US" i="1" dirty="0" err="1"/>
              <a:t>говорећи</a:t>
            </a:r>
            <a:r>
              <a:rPr lang="en-US" i="1" dirty="0"/>
              <a:t>,</a:t>
            </a:r>
            <a:r>
              <a:rPr lang="en-US" dirty="0"/>
              <a:t> </a:t>
            </a:r>
            <a:r>
              <a:rPr lang="en-US" dirty="0" err="1"/>
              <a:t>Србија</a:t>
            </a:r>
            <a:r>
              <a:rPr lang="en-US" dirty="0"/>
              <a:t> </a:t>
            </a:r>
            <a:r>
              <a:rPr lang="en-US" dirty="0" err="1"/>
              <a:t>је</a:t>
            </a:r>
            <a:r>
              <a:rPr lang="en-US" dirty="0"/>
              <a:t> </a:t>
            </a:r>
            <a:r>
              <a:rPr lang="en-US" dirty="0" err="1"/>
              <a:t>успоставила</a:t>
            </a:r>
            <a:r>
              <a:rPr lang="en-US" dirty="0"/>
              <a:t> </a:t>
            </a:r>
            <a:r>
              <a:rPr lang="en-US" dirty="0" err="1"/>
              <a:t>правни</a:t>
            </a:r>
            <a:r>
              <a:rPr lang="en-US" dirty="0"/>
              <a:t> и </a:t>
            </a:r>
            <a:r>
              <a:rPr lang="en-US" dirty="0" err="1"/>
              <a:t>институционални</a:t>
            </a:r>
            <a:r>
              <a:rPr lang="en-US" dirty="0"/>
              <a:t> </a:t>
            </a:r>
            <a:r>
              <a:rPr lang="en-US" dirty="0" err="1"/>
              <a:t>оквир</a:t>
            </a:r>
            <a:r>
              <a:rPr lang="en-US" dirty="0"/>
              <a:t> </a:t>
            </a:r>
            <a:r>
              <a:rPr lang="en-US" dirty="0" err="1"/>
              <a:t>за</a:t>
            </a:r>
            <a:r>
              <a:rPr lang="en-US" dirty="0"/>
              <a:t> </a:t>
            </a:r>
            <a:r>
              <a:rPr lang="en-US" dirty="0" err="1" smtClean="0"/>
              <a:t>борбу</a:t>
            </a:r>
            <a:r>
              <a:rPr lang="x-none" dirty="0" smtClean="0"/>
              <a:t>  </a:t>
            </a:r>
            <a:r>
              <a:rPr lang="en-US" dirty="0" err="1" smtClean="0"/>
              <a:t>против</a:t>
            </a:r>
            <a:r>
              <a:rPr lang="en-US" dirty="0" smtClean="0"/>
              <a:t> </a:t>
            </a:r>
            <a:r>
              <a:rPr lang="en-US" dirty="0" err="1"/>
              <a:t>корупције</a:t>
            </a:r>
            <a:r>
              <a:rPr lang="en-US" dirty="0"/>
              <a:t>, </a:t>
            </a:r>
            <a:r>
              <a:rPr lang="en-US" dirty="0" err="1"/>
              <a:t>укључујући</a:t>
            </a:r>
            <a:r>
              <a:rPr lang="en-US" dirty="0"/>
              <a:t> </a:t>
            </a:r>
            <a:r>
              <a:rPr lang="en-US" dirty="0" err="1"/>
              <a:t>Агенцију</a:t>
            </a:r>
            <a:r>
              <a:rPr lang="en-US" dirty="0"/>
              <a:t> </a:t>
            </a:r>
            <a:r>
              <a:rPr lang="en-US" dirty="0" err="1"/>
              <a:t>за</a:t>
            </a:r>
            <a:r>
              <a:rPr lang="en-US" dirty="0"/>
              <a:t> </a:t>
            </a:r>
            <a:r>
              <a:rPr lang="en-US" dirty="0" err="1"/>
              <a:t>борбу</a:t>
            </a:r>
            <a:r>
              <a:rPr lang="en-US" dirty="0"/>
              <a:t> </a:t>
            </a:r>
            <a:r>
              <a:rPr lang="en-US" dirty="0" err="1"/>
              <a:t>против</a:t>
            </a:r>
            <a:r>
              <a:rPr lang="en-US" dirty="0"/>
              <a:t> </a:t>
            </a:r>
            <a:r>
              <a:rPr lang="en-US" dirty="0" err="1"/>
              <a:t>корупције</a:t>
            </a:r>
            <a:r>
              <a:rPr lang="en-US" dirty="0"/>
              <a:t> и </a:t>
            </a:r>
            <a:r>
              <a:rPr lang="en-US" dirty="0" err="1"/>
              <a:t>нови</a:t>
            </a:r>
            <a:r>
              <a:rPr lang="en-US" dirty="0"/>
              <a:t> </a:t>
            </a:r>
            <a:r>
              <a:rPr lang="en-US" dirty="0" err="1"/>
              <a:t>закон</a:t>
            </a:r>
            <a:r>
              <a:rPr lang="en-US" dirty="0"/>
              <a:t> </a:t>
            </a:r>
            <a:r>
              <a:rPr lang="en-US" dirty="0" smtClean="0"/>
              <a:t>о</a:t>
            </a:r>
            <a:r>
              <a:rPr lang="x-none" dirty="0" smtClean="0"/>
              <a:t> </a:t>
            </a:r>
            <a:r>
              <a:rPr lang="en-US" dirty="0" err="1" smtClean="0"/>
              <a:t>финансирању</a:t>
            </a:r>
            <a:r>
              <a:rPr lang="en-US" dirty="0" smtClean="0"/>
              <a:t> </a:t>
            </a:r>
            <a:r>
              <a:rPr lang="en-US" dirty="0" err="1"/>
              <a:t>политичких</a:t>
            </a:r>
            <a:r>
              <a:rPr lang="en-US" dirty="0"/>
              <a:t> </a:t>
            </a:r>
            <a:r>
              <a:rPr lang="en-US" dirty="0" err="1"/>
              <a:t>странака</a:t>
            </a:r>
            <a:r>
              <a:rPr lang="en-US" dirty="0"/>
              <a:t> у </a:t>
            </a:r>
            <a:r>
              <a:rPr lang="en-US" dirty="0" err="1"/>
              <a:t>складу</a:t>
            </a:r>
            <a:r>
              <a:rPr lang="en-US" dirty="0"/>
              <a:t> </a:t>
            </a:r>
            <a:r>
              <a:rPr lang="en-US" dirty="0" err="1"/>
              <a:t>са</a:t>
            </a:r>
            <a:r>
              <a:rPr lang="en-US" dirty="0"/>
              <a:t> </a:t>
            </a:r>
            <a:r>
              <a:rPr lang="en-US" dirty="0" err="1"/>
              <a:t>европским</a:t>
            </a:r>
            <a:r>
              <a:rPr lang="en-US" dirty="0"/>
              <a:t> </a:t>
            </a:r>
            <a:r>
              <a:rPr lang="en-US" dirty="0" err="1"/>
              <a:t>стандардима</a:t>
            </a:r>
            <a:r>
              <a:rPr lang="en-US" dirty="0"/>
              <a:t>. </a:t>
            </a:r>
            <a:r>
              <a:rPr lang="en-US" dirty="0" err="1" smtClean="0"/>
              <a:t>Министар</a:t>
            </a:r>
            <a:r>
              <a:rPr lang="x-none" dirty="0" smtClean="0"/>
              <a:t> </a:t>
            </a:r>
            <a:r>
              <a:rPr lang="en-US" dirty="0" err="1" smtClean="0"/>
              <a:t>правде</a:t>
            </a:r>
            <a:r>
              <a:rPr lang="en-US" dirty="0" smtClean="0"/>
              <a:t> </a:t>
            </a:r>
            <a:r>
              <a:rPr lang="en-US" dirty="0" err="1"/>
              <a:t>је</a:t>
            </a:r>
            <a:r>
              <a:rPr lang="en-US" dirty="0"/>
              <a:t> </a:t>
            </a:r>
            <a:r>
              <a:rPr lang="en-US" dirty="0" err="1"/>
              <a:t>именована</a:t>
            </a:r>
            <a:r>
              <a:rPr lang="en-US" dirty="0"/>
              <a:t> </a:t>
            </a:r>
            <a:r>
              <a:rPr lang="en-US" dirty="0" err="1"/>
              <a:t>за</a:t>
            </a:r>
            <a:r>
              <a:rPr lang="en-US" dirty="0"/>
              <a:t> </a:t>
            </a:r>
            <a:r>
              <a:rPr lang="en-US" dirty="0" err="1"/>
              <a:t>координатора</a:t>
            </a:r>
            <a:r>
              <a:rPr lang="en-US" dirty="0"/>
              <a:t> </a:t>
            </a:r>
            <a:r>
              <a:rPr lang="en-US" dirty="0" err="1"/>
              <a:t>за</a:t>
            </a:r>
            <a:r>
              <a:rPr lang="en-US" dirty="0"/>
              <a:t> </a:t>
            </a:r>
            <a:r>
              <a:rPr lang="en-US" dirty="0" err="1"/>
              <a:t>борбу</a:t>
            </a:r>
            <a:r>
              <a:rPr lang="en-US" dirty="0"/>
              <a:t> </a:t>
            </a:r>
            <a:r>
              <a:rPr lang="en-US" dirty="0" err="1"/>
              <a:t>против</a:t>
            </a:r>
            <a:r>
              <a:rPr lang="en-US" dirty="0"/>
              <a:t> </a:t>
            </a:r>
            <a:r>
              <a:rPr lang="en-US" dirty="0" err="1"/>
              <a:t>корупције</a:t>
            </a:r>
            <a:r>
              <a:rPr lang="en-US" dirty="0"/>
              <a:t>. </a:t>
            </a:r>
            <a:r>
              <a:rPr lang="en-US" dirty="0" err="1"/>
              <a:t>Власти</a:t>
            </a:r>
            <a:r>
              <a:rPr lang="en-US" dirty="0"/>
              <a:t> </a:t>
            </a:r>
            <a:r>
              <a:rPr lang="en-US" dirty="0" err="1"/>
              <a:t>су</a:t>
            </a:r>
            <a:r>
              <a:rPr lang="en-US" dirty="0"/>
              <a:t> </a:t>
            </a:r>
            <a:r>
              <a:rPr lang="en-US" dirty="0" err="1" smtClean="0"/>
              <a:t>покренуле</a:t>
            </a:r>
            <a:r>
              <a:rPr lang="x-none" dirty="0" smtClean="0"/>
              <a:t> </a:t>
            </a:r>
            <a:r>
              <a:rPr lang="en-US" dirty="0" err="1" smtClean="0"/>
              <a:t>ревизију</a:t>
            </a:r>
            <a:r>
              <a:rPr lang="en-US" dirty="0" smtClean="0"/>
              <a:t> </a:t>
            </a:r>
            <a:r>
              <a:rPr lang="en-US" dirty="0" err="1"/>
              <a:t>застареле</a:t>
            </a:r>
            <a:r>
              <a:rPr lang="en-US" dirty="0"/>
              <a:t> </a:t>
            </a:r>
            <a:r>
              <a:rPr lang="en-US" dirty="0" err="1"/>
              <a:t>стратегије</a:t>
            </a:r>
            <a:r>
              <a:rPr lang="en-US" dirty="0"/>
              <a:t> и </a:t>
            </a:r>
            <a:r>
              <a:rPr lang="en-US" dirty="0" err="1"/>
              <a:t>акционог</a:t>
            </a:r>
            <a:r>
              <a:rPr lang="en-US" dirty="0"/>
              <a:t> </a:t>
            </a:r>
            <a:r>
              <a:rPr lang="en-US" dirty="0" err="1"/>
              <a:t>плана</a:t>
            </a:r>
            <a:r>
              <a:rPr lang="en-US" dirty="0"/>
              <a:t> </a:t>
            </a:r>
            <a:r>
              <a:rPr lang="en-US" dirty="0" err="1"/>
              <a:t>за</a:t>
            </a:r>
            <a:r>
              <a:rPr lang="en-US" dirty="0"/>
              <a:t> </a:t>
            </a:r>
            <a:r>
              <a:rPr lang="en-US" dirty="0" err="1"/>
              <a:t>борбу</a:t>
            </a:r>
            <a:r>
              <a:rPr lang="en-US" dirty="0"/>
              <a:t> </a:t>
            </a:r>
            <a:r>
              <a:rPr lang="en-US" dirty="0" err="1"/>
              <a:t>против</a:t>
            </a:r>
            <a:r>
              <a:rPr lang="en-US" dirty="0"/>
              <a:t> </a:t>
            </a:r>
            <a:r>
              <a:rPr lang="en-US" dirty="0" err="1"/>
              <a:t>корупције</a:t>
            </a:r>
            <a:r>
              <a:rPr lang="en-US" dirty="0"/>
              <a:t>. </a:t>
            </a:r>
            <a:r>
              <a:rPr lang="en-US" dirty="0" err="1"/>
              <a:t>Кораци</a:t>
            </a:r>
            <a:r>
              <a:rPr lang="en-US" dirty="0"/>
              <a:t> </a:t>
            </a:r>
            <a:r>
              <a:rPr lang="en-US" dirty="0" err="1" smtClean="0"/>
              <a:t>су</a:t>
            </a:r>
            <a:r>
              <a:rPr lang="x-none" dirty="0" smtClean="0"/>
              <a:t> </a:t>
            </a:r>
            <a:r>
              <a:rPr lang="en-US" dirty="0" err="1" smtClean="0"/>
              <a:t>предузети</a:t>
            </a:r>
            <a:r>
              <a:rPr lang="en-US" dirty="0" smtClean="0"/>
              <a:t> </a:t>
            </a:r>
            <a:r>
              <a:rPr lang="en-US" dirty="0"/>
              <a:t>у </a:t>
            </a:r>
            <a:r>
              <a:rPr lang="en-US" dirty="0" err="1"/>
              <a:t>правцу</a:t>
            </a:r>
            <a:r>
              <a:rPr lang="en-US" dirty="0"/>
              <a:t> </a:t>
            </a:r>
            <a:r>
              <a:rPr lang="en-US" dirty="0" err="1"/>
              <a:t>специјализације</a:t>
            </a:r>
            <a:r>
              <a:rPr lang="en-US" dirty="0"/>
              <a:t> </a:t>
            </a:r>
            <a:r>
              <a:rPr lang="en-US" dirty="0" err="1"/>
              <a:t>агенција</a:t>
            </a:r>
            <a:r>
              <a:rPr lang="en-US" dirty="0"/>
              <a:t> </a:t>
            </a:r>
            <a:r>
              <a:rPr lang="en-US" dirty="0" err="1"/>
              <a:t>за</a:t>
            </a:r>
            <a:r>
              <a:rPr lang="en-US" dirty="0"/>
              <a:t> </a:t>
            </a:r>
            <a:r>
              <a:rPr lang="en-US" dirty="0" err="1"/>
              <a:t>спровођење</a:t>
            </a:r>
            <a:r>
              <a:rPr lang="en-US" dirty="0"/>
              <a:t> </a:t>
            </a:r>
            <a:r>
              <a:rPr lang="en-US" dirty="0" err="1"/>
              <a:t>закона</a:t>
            </a:r>
            <a:r>
              <a:rPr lang="en-US" dirty="0"/>
              <a:t> и </a:t>
            </a:r>
            <a:r>
              <a:rPr lang="en-US" dirty="0" err="1"/>
              <a:t>већи</a:t>
            </a:r>
            <a:r>
              <a:rPr lang="en-US" dirty="0"/>
              <a:t> </a:t>
            </a:r>
            <a:r>
              <a:rPr lang="en-US" dirty="0" err="1" smtClean="0"/>
              <a:t>број</a:t>
            </a:r>
            <a:r>
              <a:rPr lang="x-none" dirty="0" smtClean="0"/>
              <a:t> </a:t>
            </a:r>
            <a:r>
              <a:rPr lang="en-US" dirty="0" err="1" smtClean="0"/>
              <a:t>предмета</a:t>
            </a:r>
            <a:r>
              <a:rPr lang="en-US" dirty="0" smtClean="0"/>
              <a:t> </a:t>
            </a:r>
            <a:r>
              <a:rPr lang="en-US" dirty="0" err="1"/>
              <a:t>је</a:t>
            </a:r>
            <a:r>
              <a:rPr lang="en-US" dirty="0"/>
              <a:t> </a:t>
            </a:r>
            <a:r>
              <a:rPr lang="en-US" dirty="0" err="1"/>
              <a:t>процесуиран</a:t>
            </a:r>
            <a:r>
              <a:rPr lang="en-US" dirty="0"/>
              <a:t>. </a:t>
            </a:r>
            <a:r>
              <a:rPr lang="en-US" dirty="0" err="1"/>
              <a:t>Корупција</a:t>
            </a:r>
            <a:r>
              <a:rPr lang="en-US" dirty="0"/>
              <a:t> </a:t>
            </a:r>
            <a:r>
              <a:rPr lang="en-US" dirty="0" err="1"/>
              <a:t>је</a:t>
            </a:r>
            <a:r>
              <a:rPr lang="en-US" dirty="0"/>
              <a:t> и </a:t>
            </a:r>
            <a:r>
              <a:rPr lang="en-US" dirty="0" err="1"/>
              <a:t>даље</a:t>
            </a:r>
            <a:r>
              <a:rPr lang="en-US" dirty="0"/>
              <a:t> </a:t>
            </a:r>
            <a:r>
              <a:rPr lang="en-US" dirty="0" err="1"/>
              <a:t>распрострањена</a:t>
            </a:r>
            <a:r>
              <a:rPr lang="en-US" dirty="0"/>
              <a:t> у </a:t>
            </a:r>
            <a:r>
              <a:rPr lang="en-US" dirty="0" err="1"/>
              <a:t>многим</a:t>
            </a:r>
            <a:r>
              <a:rPr lang="en-US" dirty="0"/>
              <a:t> </a:t>
            </a:r>
            <a:r>
              <a:rPr lang="en-US" dirty="0" err="1"/>
              <a:t>областима</a:t>
            </a:r>
            <a:r>
              <a:rPr lang="en-US" dirty="0"/>
              <a:t> </a:t>
            </a:r>
            <a:r>
              <a:rPr lang="en-US" dirty="0" smtClean="0"/>
              <a:t>и</a:t>
            </a:r>
            <a:r>
              <a:rPr lang="x-none" dirty="0" smtClean="0"/>
              <a:t> </a:t>
            </a:r>
            <a:r>
              <a:rPr lang="en-US" dirty="0" err="1" smtClean="0"/>
              <a:t>даље</a:t>
            </a:r>
            <a:r>
              <a:rPr lang="en-US" dirty="0" smtClean="0"/>
              <a:t> </a:t>
            </a:r>
            <a:r>
              <a:rPr lang="en-US" dirty="0" err="1"/>
              <a:t>представља</a:t>
            </a:r>
            <a:r>
              <a:rPr lang="en-US" dirty="0"/>
              <a:t> </a:t>
            </a:r>
            <a:r>
              <a:rPr lang="en-US" dirty="0" err="1"/>
              <a:t>велики</a:t>
            </a:r>
            <a:r>
              <a:rPr lang="en-US" dirty="0"/>
              <a:t> </a:t>
            </a:r>
            <a:r>
              <a:rPr lang="en-US" dirty="0" err="1"/>
              <a:t>проблем</a:t>
            </a:r>
            <a:r>
              <a:rPr lang="en-US" dirty="0"/>
              <a:t>. </a:t>
            </a:r>
            <a:r>
              <a:rPr lang="en-US" dirty="0" err="1"/>
              <a:t>Неопходна</a:t>
            </a:r>
            <a:r>
              <a:rPr lang="en-US" dirty="0"/>
              <a:t> </a:t>
            </a:r>
            <a:r>
              <a:rPr lang="en-US" dirty="0" err="1"/>
              <a:t>је</a:t>
            </a:r>
            <a:r>
              <a:rPr lang="en-US" dirty="0"/>
              <a:t> </a:t>
            </a:r>
            <a:r>
              <a:rPr lang="en-US" dirty="0" err="1"/>
              <a:t>јача</a:t>
            </a:r>
            <a:r>
              <a:rPr lang="en-US" dirty="0"/>
              <a:t> </a:t>
            </a:r>
            <a:r>
              <a:rPr lang="en-US" dirty="0" err="1"/>
              <a:t>политичка</a:t>
            </a:r>
            <a:r>
              <a:rPr lang="en-US" dirty="0"/>
              <a:t> </a:t>
            </a:r>
            <a:r>
              <a:rPr lang="en-US" dirty="0" err="1"/>
              <a:t>воља</a:t>
            </a:r>
            <a:r>
              <a:rPr lang="en-US" dirty="0"/>
              <a:t> </a:t>
            </a:r>
            <a:r>
              <a:rPr lang="en-US" dirty="0" err="1"/>
              <a:t>како</a:t>
            </a:r>
            <a:r>
              <a:rPr lang="en-US" dirty="0"/>
              <a:t> </a:t>
            </a:r>
            <a:r>
              <a:rPr lang="en-US" dirty="0" err="1"/>
              <a:t>би</a:t>
            </a:r>
            <a:r>
              <a:rPr lang="en-US" dirty="0"/>
              <a:t> </a:t>
            </a:r>
            <a:r>
              <a:rPr lang="en-US" dirty="0" err="1" smtClean="0"/>
              <a:t>се</a:t>
            </a:r>
            <a:r>
              <a:rPr lang="x-none" dirty="0" smtClean="0"/>
              <a:t> </a:t>
            </a:r>
            <a:r>
              <a:rPr lang="en-US" dirty="0" err="1" smtClean="0"/>
              <a:t>значајно</a:t>
            </a:r>
            <a:r>
              <a:rPr lang="en-US" dirty="0" smtClean="0"/>
              <a:t> </a:t>
            </a:r>
            <a:r>
              <a:rPr lang="en-US" dirty="0" err="1"/>
              <a:t>унапредио</a:t>
            </a:r>
            <a:r>
              <a:rPr lang="en-US" dirty="0"/>
              <a:t> </a:t>
            </a:r>
            <a:r>
              <a:rPr lang="en-US" dirty="0" err="1"/>
              <a:t>учинак</a:t>
            </a:r>
            <a:r>
              <a:rPr lang="en-US" dirty="0"/>
              <a:t> у </a:t>
            </a:r>
            <a:r>
              <a:rPr lang="en-US" dirty="0" err="1"/>
              <a:t>борби</a:t>
            </a:r>
            <a:r>
              <a:rPr lang="en-US" dirty="0"/>
              <a:t> </a:t>
            </a:r>
            <a:r>
              <a:rPr lang="en-US" dirty="0" err="1"/>
              <a:t>против</a:t>
            </a:r>
            <a:r>
              <a:rPr lang="en-US" dirty="0"/>
              <a:t> </a:t>
            </a:r>
            <a:r>
              <a:rPr lang="en-US" dirty="0" err="1"/>
              <a:t>корупције</a:t>
            </a:r>
            <a:r>
              <a:rPr lang="en-US" dirty="0"/>
              <a:t>. </a:t>
            </a:r>
            <a:r>
              <a:rPr lang="en-US" dirty="0" err="1"/>
              <a:t>Надлежности</a:t>
            </a:r>
            <a:r>
              <a:rPr lang="en-US" dirty="0"/>
              <a:t> и </a:t>
            </a:r>
            <a:r>
              <a:rPr lang="en-US" dirty="0" err="1" smtClean="0"/>
              <a:t>капацитети</a:t>
            </a:r>
            <a:r>
              <a:rPr lang="x-none" dirty="0"/>
              <a:t> </a:t>
            </a:r>
            <a:r>
              <a:rPr lang="en-US" dirty="0" err="1" smtClean="0"/>
              <a:t>Агенције</a:t>
            </a:r>
            <a:r>
              <a:rPr lang="en-US" dirty="0" smtClean="0"/>
              <a:t> </a:t>
            </a:r>
            <a:r>
              <a:rPr lang="en-US" dirty="0" err="1"/>
              <a:t>за</a:t>
            </a:r>
            <a:r>
              <a:rPr lang="en-US" dirty="0"/>
              <a:t> </a:t>
            </a:r>
            <a:r>
              <a:rPr lang="en-US" dirty="0" err="1"/>
              <a:t>борбу</a:t>
            </a:r>
            <a:r>
              <a:rPr lang="en-US" dirty="0"/>
              <a:t> </a:t>
            </a:r>
            <a:r>
              <a:rPr lang="en-US" dirty="0" err="1"/>
              <a:t>против</a:t>
            </a:r>
            <a:r>
              <a:rPr lang="en-US" dirty="0"/>
              <a:t> </a:t>
            </a:r>
            <a:r>
              <a:rPr lang="en-US" dirty="0" err="1"/>
              <a:t>корупције</a:t>
            </a:r>
            <a:r>
              <a:rPr lang="en-US" dirty="0"/>
              <a:t> </a:t>
            </a:r>
            <a:r>
              <a:rPr lang="en-US" dirty="0" err="1"/>
              <a:t>се</a:t>
            </a:r>
            <a:r>
              <a:rPr lang="en-US" dirty="0"/>
              <a:t> </a:t>
            </a:r>
            <a:r>
              <a:rPr lang="en-US" dirty="0" err="1"/>
              <a:t>морају</a:t>
            </a:r>
            <a:r>
              <a:rPr lang="en-US" dirty="0"/>
              <a:t> </a:t>
            </a:r>
            <a:r>
              <a:rPr lang="en-US" dirty="0" err="1"/>
              <a:t>ојачати</a:t>
            </a:r>
            <a:r>
              <a:rPr lang="en-US" dirty="0"/>
              <a:t>. </a:t>
            </a:r>
            <a:r>
              <a:rPr lang="en-US" dirty="0" err="1"/>
              <a:t>Полицијски</a:t>
            </a:r>
            <a:r>
              <a:rPr lang="en-US" dirty="0"/>
              <a:t> </a:t>
            </a:r>
            <a:r>
              <a:rPr lang="en-US" dirty="0" err="1"/>
              <a:t>органи</a:t>
            </a:r>
            <a:r>
              <a:rPr lang="en-US" dirty="0"/>
              <a:t> </a:t>
            </a:r>
            <a:r>
              <a:rPr lang="en-US" dirty="0" err="1" smtClean="0"/>
              <a:t>морају</a:t>
            </a:r>
            <a:r>
              <a:rPr lang="x-none" dirty="0"/>
              <a:t> </a:t>
            </a:r>
            <a:r>
              <a:rPr lang="en-US" dirty="0" err="1" smtClean="0"/>
              <a:t>усвојити</a:t>
            </a:r>
            <a:r>
              <a:rPr lang="en-US" dirty="0" smtClean="0"/>
              <a:t> </a:t>
            </a:r>
            <a:r>
              <a:rPr lang="en-US" dirty="0" err="1"/>
              <a:t>проактивни</a:t>
            </a:r>
            <a:r>
              <a:rPr lang="en-US" dirty="0"/>
              <a:t> </a:t>
            </a:r>
            <a:r>
              <a:rPr lang="en-US" dirty="0" err="1"/>
              <a:t>приступ</a:t>
            </a:r>
            <a:r>
              <a:rPr lang="en-US" dirty="0"/>
              <a:t> у </a:t>
            </a:r>
            <a:r>
              <a:rPr lang="en-US" dirty="0" err="1"/>
              <a:t>истрази</a:t>
            </a:r>
            <a:r>
              <a:rPr lang="en-US" dirty="0"/>
              <a:t> и </a:t>
            </a:r>
            <a:r>
              <a:rPr lang="en-US" dirty="0" err="1"/>
              <a:t>кривичном</a:t>
            </a:r>
            <a:r>
              <a:rPr lang="en-US" dirty="0"/>
              <a:t> </a:t>
            </a:r>
            <a:r>
              <a:rPr lang="en-US" dirty="0" err="1"/>
              <a:t>гоњењу</a:t>
            </a:r>
            <a:r>
              <a:rPr lang="en-US" dirty="0"/>
              <a:t> </a:t>
            </a:r>
            <a:r>
              <a:rPr lang="en-US" dirty="0" err="1"/>
              <a:t>корупције</a:t>
            </a:r>
            <a:r>
              <a:rPr lang="en-US" dirty="0"/>
              <a:t>, а </a:t>
            </a:r>
            <a:r>
              <a:rPr lang="en-US" dirty="0" err="1" smtClean="0"/>
              <a:t>правосуђе</a:t>
            </a:r>
            <a:r>
              <a:rPr lang="x-none" dirty="0" smtClean="0"/>
              <a:t> </a:t>
            </a:r>
            <a:r>
              <a:rPr lang="en-US" dirty="0" err="1" smtClean="0"/>
              <a:t>мора</a:t>
            </a:r>
            <a:r>
              <a:rPr lang="en-US" dirty="0" smtClean="0"/>
              <a:t> </a:t>
            </a:r>
            <a:r>
              <a:rPr lang="en-US" dirty="0" err="1"/>
              <a:t>постепено</a:t>
            </a:r>
            <a:r>
              <a:rPr lang="en-US" dirty="0"/>
              <a:t> и </a:t>
            </a:r>
            <a:r>
              <a:rPr lang="en-US" dirty="0" err="1"/>
              <a:t>значајно</a:t>
            </a:r>
            <a:r>
              <a:rPr lang="en-US" dirty="0"/>
              <a:t> </a:t>
            </a:r>
            <a:r>
              <a:rPr lang="x-none" i="1" dirty="0" smtClean="0"/>
              <a:t>повећати број</a:t>
            </a:r>
            <a:r>
              <a:rPr lang="x-none" dirty="0" smtClean="0"/>
              <a:t> </a:t>
            </a:r>
            <a:r>
              <a:rPr lang="en-US" dirty="0" smtClean="0"/>
              <a:t> </a:t>
            </a:r>
            <a:r>
              <a:rPr lang="en-US" dirty="0" err="1" smtClean="0"/>
              <a:t>коначни</a:t>
            </a:r>
            <a:r>
              <a:rPr lang="x-none" dirty="0" smtClean="0"/>
              <a:t>х</a:t>
            </a:r>
            <a:r>
              <a:rPr lang="en-US" dirty="0" smtClean="0"/>
              <a:t> </a:t>
            </a:r>
            <a:r>
              <a:rPr lang="en-US" dirty="0" err="1" smtClean="0"/>
              <a:t>осуда</a:t>
            </a:r>
            <a:r>
              <a:rPr lang="en-US" dirty="0" smtClean="0"/>
              <a:t>,</a:t>
            </a:r>
            <a:r>
              <a:rPr lang="x-none" dirty="0" smtClean="0"/>
              <a:t> </a:t>
            </a:r>
            <a:r>
              <a:rPr lang="en-US" dirty="0" err="1" smtClean="0"/>
              <a:t>укључујући</a:t>
            </a:r>
            <a:r>
              <a:rPr lang="en-US" dirty="0" smtClean="0"/>
              <a:t> </a:t>
            </a:r>
            <a:r>
              <a:rPr lang="en-US" dirty="0"/>
              <a:t>и </a:t>
            </a:r>
            <a:r>
              <a:rPr lang="en-US" dirty="0" err="1"/>
              <a:t>предмете</a:t>
            </a:r>
            <a:r>
              <a:rPr lang="en-US" dirty="0"/>
              <a:t> </a:t>
            </a:r>
            <a:r>
              <a:rPr lang="en-US" dirty="0" err="1"/>
              <a:t>са</a:t>
            </a:r>
            <a:r>
              <a:rPr lang="en-US" dirty="0"/>
              <a:t> </a:t>
            </a:r>
            <a:r>
              <a:rPr lang="en-US" dirty="0" err="1"/>
              <a:t>високог</a:t>
            </a:r>
            <a:r>
              <a:rPr lang="en-US" dirty="0"/>
              <a:t> </a:t>
            </a:r>
            <a:r>
              <a:rPr lang="en-US" dirty="0" err="1"/>
              <a:t>нивоа</a:t>
            </a:r>
            <a:r>
              <a:rPr lang="en-US" dirty="0"/>
              <a:t>.  </a:t>
            </a:r>
          </a:p>
          <a:p>
            <a:pPr marL="274320" indent="-274320" fontAlgn="auto">
              <a:spcAft>
                <a:spcPts val="0"/>
              </a:spcAft>
              <a:buFont typeface="Arial" pitchFamily="34" charset="0"/>
              <a:buChar char="•"/>
              <a:defRPr/>
            </a:pPr>
            <a:endParaRPr lang="x-none" dirty="0" smtClean="0"/>
          </a:p>
          <a:p>
            <a:pPr marL="274320" indent="-274320" fontAlgn="auto">
              <a:spcAft>
                <a:spcPts val="0"/>
              </a:spcAft>
              <a:buFont typeface="Arial" pitchFamily="34" charset="0"/>
              <a:buChar char="•"/>
              <a:defRPr/>
            </a:pPr>
            <a:r>
              <a:rPr lang="x-none" i="1" dirty="0" smtClean="0"/>
              <a:t>Кључне речи (шта Европска комисија превасходно тражи):</a:t>
            </a:r>
          </a:p>
          <a:p>
            <a:pPr marL="274320" indent="-274320" fontAlgn="auto">
              <a:spcAft>
                <a:spcPts val="0"/>
              </a:spcAft>
              <a:buFont typeface="Arial" pitchFamily="34" charset="0"/>
              <a:buChar char="•"/>
              <a:defRPr/>
            </a:pPr>
            <a:r>
              <a:rPr lang="x-none" i="1" dirty="0" smtClean="0"/>
              <a:t>Ефикасна Агенција за борбу против корупције </a:t>
            </a:r>
          </a:p>
          <a:p>
            <a:pPr marL="274320" indent="-274320" fontAlgn="auto">
              <a:spcAft>
                <a:spcPts val="0"/>
              </a:spcAft>
              <a:buFont typeface="Arial" pitchFamily="34" charset="0"/>
              <a:buChar char="•"/>
              <a:defRPr/>
            </a:pPr>
            <a:r>
              <a:rPr lang="x-none" i="1" dirty="0" smtClean="0"/>
              <a:t>Контрола финансирања странака</a:t>
            </a:r>
          </a:p>
          <a:p>
            <a:pPr marL="274320" indent="-274320" fontAlgn="auto">
              <a:spcAft>
                <a:spcPts val="0"/>
              </a:spcAft>
              <a:buFont typeface="Arial" pitchFamily="34" charset="0"/>
              <a:buChar char="•"/>
              <a:defRPr/>
            </a:pPr>
            <a:r>
              <a:rPr lang="x-none" i="1" dirty="0" smtClean="0"/>
              <a:t>Појачан рад специјализованих органа (нпр. Тужилаштво за организовани криминал)</a:t>
            </a:r>
          </a:p>
          <a:p>
            <a:pPr marL="274320" indent="-274320" fontAlgn="auto">
              <a:spcAft>
                <a:spcPts val="0"/>
              </a:spcAft>
              <a:buFont typeface="Arial" pitchFamily="34" charset="0"/>
              <a:buChar char="•"/>
              <a:defRPr/>
            </a:pPr>
            <a:r>
              <a:rPr lang="x-none" i="1" dirty="0" smtClean="0"/>
              <a:t>Политичка воља</a:t>
            </a:r>
          </a:p>
          <a:p>
            <a:pPr marL="274320" indent="-274320" fontAlgn="auto">
              <a:spcAft>
                <a:spcPts val="0"/>
              </a:spcAft>
              <a:buFont typeface="Arial" pitchFamily="34" charset="0"/>
              <a:buChar char="•"/>
              <a:defRPr/>
            </a:pPr>
            <a:r>
              <a:rPr lang="x-none" i="1" dirty="0" smtClean="0"/>
              <a:t>Проактивни приступ полиције у истраживању корупције </a:t>
            </a:r>
          </a:p>
          <a:p>
            <a:pPr marL="274320" indent="-274320" fontAlgn="auto">
              <a:spcAft>
                <a:spcPts val="0"/>
              </a:spcAft>
              <a:buFont typeface="Arial" pitchFamily="34" charset="0"/>
              <a:buChar char="•"/>
              <a:defRPr/>
            </a:pPr>
            <a:r>
              <a:rPr lang="x-none" i="1" dirty="0" smtClean="0"/>
              <a:t>Резултати рада у гоњењу корупције – коначне осуде, укључујући и случајеве корупције на високом нивоу</a:t>
            </a:r>
          </a:p>
        </p:txBody>
      </p:sp>
      <p:pic>
        <p:nvPicPr>
          <p:cNvPr id="28676" name="Picture 4" descr="ts-logo-izbor"/>
          <p:cNvPicPr>
            <a:picLocks noChangeAspect="1" noChangeArrowheads="1"/>
          </p:cNvPicPr>
          <p:nvPr/>
        </p:nvPicPr>
        <p:blipFill>
          <a:blip r:embed="rId2"/>
          <a:srcRect/>
          <a:stretch>
            <a:fillRect/>
          </a:stretch>
        </p:blipFill>
        <p:spPr bwMode="auto">
          <a:xfrm>
            <a:off x="6324600" y="6096000"/>
            <a:ext cx="2613025" cy="5334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x-none" dirty="0" smtClean="0"/>
              <a:t>Поглавље о капацитетима за испуњавање обавеза - конвенције</a:t>
            </a:r>
            <a:endParaRPr lang="en-US" dirty="0"/>
          </a:p>
        </p:txBody>
      </p:sp>
      <p:sp>
        <p:nvSpPr>
          <p:cNvPr id="3" name="Content Placeholder 2"/>
          <p:cNvSpPr>
            <a:spLocks noGrp="1"/>
          </p:cNvSpPr>
          <p:nvPr>
            <p:ph sz="quarter" idx="1"/>
          </p:nvPr>
        </p:nvSpPr>
        <p:spPr>
          <a:xfrm>
            <a:off x="301625" y="1527175"/>
            <a:ext cx="8504238" cy="4572000"/>
          </a:xfrm>
        </p:spPr>
        <p:txBody>
          <a:bodyPr rtlCol="0">
            <a:normAutofit fontScale="55000" lnSpcReduction="20000"/>
          </a:bodyPr>
          <a:lstStyle/>
          <a:p>
            <a:pPr marL="274320" indent="-274320" algn="just" fontAlgn="auto">
              <a:spcAft>
                <a:spcPts val="0"/>
              </a:spcAft>
              <a:buFont typeface="Arial" pitchFamily="34" charset="0"/>
              <a:buChar char="•"/>
              <a:defRPr/>
            </a:pPr>
            <a:r>
              <a:rPr lang="en-US" dirty="0" err="1"/>
              <a:t>Када</a:t>
            </a:r>
            <a:r>
              <a:rPr lang="en-US" dirty="0"/>
              <a:t> </a:t>
            </a:r>
            <a:r>
              <a:rPr lang="en-US" dirty="0" err="1"/>
              <a:t>је</a:t>
            </a:r>
            <a:r>
              <a:rPr lang="en-US" dirty="0"/>
              <a:t> </a:t>
            </a:r>
            <a:r>
              <a:rPr lang="en-US" dirty="0" err="1"/>
              <a:t>реч</a:t>
            </a:r>
            <a:r>
              <a:rPr lang="en-US" dirty="0"/>
              <a:t> о </a:t>
            </a:r>
            <a:r>
              <a:rPr lang="en-US" b="1" dirty="0" err="1"/>
              <a:t>Политици</a:t>
            </a:r>
            <a:r>
              <a:rPr lang="en-US" b="1" dirty="0"/>
              <a:t> </a:t>
            </a:r>
            <a:r>
              <a:rPr lang="en-US" b="1" dirty="0" err="1"/>
              <a:t>борбе</a:t>
            </a:r>
            <a:r>
              <a:rPr lang="en-US" b="1" dirty="0"/>
              <a:t> </a:t>
            </a:r>
            <a:r>
              <a:rPr lang="en-US" b="1" dirty="0" err="1"/>
              <a:t>против</a:t>
            </a:r>
            <a:r>
              <a:rPr lang="en-US" b="1" dirty="0"/>
              <a:t> </a:t>
            </a:r>
            <a:r>
              <a:rPr lang="en-US" b="1" dirty="0" err="1"/>
              <a:t>корупције</a:t>
            </a:r>
            <a:r>
              <a:rPr lang="en-US" dirty="0"/>
              <a:t>, </a:t>
            </a:r>
            <a:r>
              <a:rPr lang="en-US" dirty="0" err="1"/>
              <a:t>Србија</a:t>
            </a:r>
            <a:r>
              <a:rPr lang="en-US" dirty="0"/>
              <a:t> </a:t>
            </a:r>
            <a:r>
              <a:rPr lang="en-US" dirty="0" err="1"/>
              <a:t>је</a:t>
            </a:r>
            <a:r>
              <a:rPr lang="en-US" dirty="0"/>
              <a:t> </a:t>
            </a:r>
            <a:r>
              <a:rPr lang="en-US" dirty="0" err="1"/>
              <a:t>установила</a:t>
            </a:r>
            <a:r>
              <a:rPr lang="en-US" dirty="0"/>
              <a:t> </a:t>
            </a:r>
            <a:r>
              <a:rPr lang="en-US" dirty="0" err="1" smtClean="0"/>
              <a:t>одговарајући</a:t>
            </a:r>
            <a:r>
              <a:rPr lang="x-none" dirty="0" smtClean="0"/>
              <a:t> </a:t>
            </a:r>
            <a:r>
              <a:rPr lang="en-US" dirty="0" err="1" smtClean="0"/>
              <a:t>законски</a:t>
            </a:r>
            <a:r>
              <a:rPr lang="en-US" dirty="0" smtClean="0"/>
              <a:t> </a:t>
            </a:r>
            <a:r>
              <a:rPr lang="en-US" dirty="0"/>
              <a:t>и </a:t>
            </a:r>
            <a:r>
              <a:rPr lang="en-US" dirty="0" err="1"/>
              <a:t>институционални</a:t>
            </a:r>
            <a:r>
              <a:rPr lang="en-US" dirty="0"/>
              <a:t> </a:t>
            </a:r>
            <a:r>
              <a:rPr lang="en-US" dirty="0" err="1"/>
              <a:t>оквир</a:t>
            </a:r>
            <a:r>
              <a:rPr lang="en-US" dirty="0"/>
              <a:t>. </a:t>
            </a:r>
            <a:r>
              <a:rPr lang="en-US" dirty="0" err="1"/>
              <a:t>Национална</a:t>
            </a:r>
            <a:r>
              <a:rPr lang="en-US" dirty="0"/>
              <a:t> </a:t>
            </a:r>
            <a:r>
              <a:rPr lang="en-US" dirty="0" err="1"/>
              <a:t>стратегија</a:t>
            </a:r>
            <a:r>
              <a:rPr lang="en-US" dirty="0"/>
              <a:t> </a:t>
            </a:r>
            <a:r>
              <a:rPr lang="en-US" dirty="0" err="1"/>
              <a:t>за</a:t>
            </a:r>
            <a:r>
              <a:rPr lang="en-US" dirty="0"/>
              <a:t> </a:t>
            </a:r>
            <a:r>
              <a:rPr lang="en-US" dirty="0" err="1"/>
              <a:t>борбу</a:t>
            </a:r>
            <a:r>
              <a:rPr lang="en-US" dirty="0"/>
              <a:t> </a:t>
            </a:r>
            <a:r>
              <a:rPr lang="en-US" dirty="0" err="1"/>
              <a:t>против</a:t>
            </a:r>
            <a:r>
              <a:rPr lang="en-US" dirty="0"/>
              <a:t> </a:t>
            </a:r>
            <a:r>
              <a:rPr lang="en-US" dirty="0" err="1" smtClean="0"/>
              <a:t>корупције</a:t>
            </a:r>
            <a:r>
              <a:rPr lang="x-none" dirty="0" smtClean="0"/>
              <a:t> </a:t>
            </a:r>
            <a:r>
              <a:rPr lang="en-US" dirty="0" smtClean="0"/>
              <a:t>и </a:t>
            </a:r>
            <a:r>
              <a:rPr lang="en-US" dirty="0" err="1"/>
              <a:t>односни</a:t>
            </a:r>
            <a:r>
              <a:rPr lang="en-US" dirty="0"/>
              <a:t> </a:t>
            </a:r>
            <a:r>
              <a:rPr lang="en-US" dirty="0" err="1"/>
              <a:t>Акциони</a:t>
            </a:r>
            <a:r>
              <a:rPr lang="en-US" dirty="0"/>
              <a:t> </a:t>
            </a:r>
            <a:r>
              <a:rPr lang="en-US" dirty="0" err="1"/>
              <a:t>план</a:t>
            </a:r>
            <a:r>
              <a:rPr lang="en-US" dirty="0"/>
              <a:t> </a:t>
            </a:r>
            <a:r>
              <a:rPr lang="en-US" dirty="0" err="1"/>
              <a:t>усвојени</a:t>
            </a:r>
            <a:r>
              <a:rPr lang="en-US" dirty="0"/>
              <a:t> </a:t>
            </a:r>
            <a:r>
              <a:rPr lang="en-US" dirty="0" err="1"/>
              <a:t>су</a:t>
            </a:r>
            <a:r>
              <a:rPr lang="en-US" dirty="0"/>
              <a:t> 2005. </a:t>
            </a:r>
            <a:r>
              <a:rPr lang="en-US" dirty="0" err="1"/>
              <a:t>године</a:t>
            </a:r>
            <a:r>
              <a:rPr lang="en-US" dirty="0"/>
              <a:t>. </a:t>
            </a:r>
            <a:r>
              <a:rPr lang="en-US" dirty="0" err="1"/>
              <a:t>Србија</a:t>
            </a:r>
            <a:r>
              <a:rPr lang="en-US" dirty="0"/>
              <a:t> </a:t>
            </a:r>
            <a:r>
              <a:rPr lang="en-US" dirty="0" err="1"/>
              <a:t>је</a:t>
            </a:r>
            <a:r>
              <a:rPr lang="en-US" dirty="0"/>
              <a:t> </a:t>
            </a:r>
            <a:r>
              <a:rPr lang="en-US" dirty="0" err="1" smtClean="0"/>
              <a:t>ратификовала</a:t>
            </a:r>
            <a:r>
              <a:rPr lang="x-none" dirty="0" smtClean="0"/>
              <a:t> </a:t>
            </a:r>
            <a:r>
              <a:rPr lang="en-US" dirty="0" err="1" smtClean="0"/>
              <a:t>кривичноправне</a:t>
            </a:r>
            <a:r>
              <a:rPr lang="en-US" dirty="0" smtClean="0"/>
              <a:t> </a:t>
            </a:r>
            <a:r>
              <a:rPr lang="en-US" dirty="0" err="1"/>
              <a:t>конвенције</a:t>
            </a:r>
            <a:r>
              <a:rPr lang="en-US" dirty="0"/>
              <a:t> </a:t>
            </a:r>
            <a:r>
              <a:rPr lang="en-US" dirty="0" err="1"/>
              <a:t>Савета</a:t>
            </a:r>
            <a:r>
              <a:rPr lang="en-US" dirty="0"/>
              <a:t> </a:t>
            </a:r>
            <a:r>
              <a:rPr lang="en-US" dirty="0" err="1"/>
              <a:t>Европе</a:t>
            </a:r>
            <a:r>
              <a:rPr lang="en-US" dirty="0"/>
              <a:t> о </a:t>
            </a:r>
            <a:r>
              <a:rPr lang="en-US" dirty="0" err="1"/>
              <a:t>корупцији</a:t>
            </a:r>
            <a:r>
              <a:rPr lang="en-US" dirty="0"/>
              <a:t> и </a:t>
            </a:r>
            <a:r>
              <a:rPr lang="en-US" dirty="0" err="1"/>
              <a:t>њене</a:t>
            </a:r>
            <a:r>
              <a:rPr lang="en-US" dirty="0"/>
              <a:t> </a:t>
            </a:r>
            <a:r>
              <a:rPr lang="en-US" dirty="0" err="1"/>
              <a:t>додатне</a:t>
            </a:r>
            <a:r>
              <a:rPr lang="en-US" dirty="0"/>
              <a:t> </a:t>
            </a:r>
            <a:r>
              <a:rPr lang="en-US" dirty="0" err="1" smtClean="0"/>
              <a:t>протоколе</a:t>
            </a:r>
            <a:r>
              <a:rPr lang="en-US" dirty="0" smtClean="0"/>
              <a:t>,</a:t>
            </a:r>
            <a:r>
              <a:rPr lang="x-none" dirty="0" smtClean="0"/>
              <a:t> </a:t>
            </a:r>
            <a:r>
              <a:rPr lang="en-US" dirty="0" smtClean="0"/>
              <a:t>2002</a:t>
            </a:r>
            <a:r>
              <a:rPr lang="en-US" dirty="0"/>
              <a:t>. и 2008. </a:t>
            </a:r>
            <a:r>
              <a:rPr lang="en-US" dirty="0" err="1"/>
              <a:t>године</a:t>
            </a:r>
            <a:r>
              <a:rPr lang="en-US" dirty="0"/>
              <a:t> </a:t>
            </a:r>
            <a:r>
              <a:rPr lang="en-US" dirty="0" err="1"/>
              <a:t>као</a:t>
            </a:r>
            <a:r>
              <a:rPr lang="en-US" dirty="0"/>
              <a:t> и </a:t>
            </a:r>
            <a:r>
              <a:rPr lang="en-US" dirty="0" err="1"/>
              <a:t>грађанскоправну</a:t>
            </a:r>
            <a:r>
              <a:rPr lang="en-US" dirty="0"/>
              <a:t> </a:t>
            </a:r>
            <a:r>
              <a:rPr lang="en-US" dirty="0" err="1"/>
              <a:t>Конвенцију</a:t>
            </a:r>
            <a:r>
              <a:rPr lang="en-US" dirty="0"/>
              <a:t> о </a:t>
            </a:r>
            <a:r>
              <a:rPr lang="en-US" dirty="0" err="1"/>
              <a:t>корупцији</a:t>
            </a:r>
            <a:r>
              <a:rPr lang="en-US" dirty="0"/>
              <a:t> 2008. </a:t>
            </a:r>
            <a:r>
              <a:rPr lang="en-US" dirty="0" err="1"/>
              <a:t>године</a:t>
            </a:r>
            <a:r>
              <a:rPr lang="en-US" dirty="0"/>
              <a:t>.</a:t>
            </a:r>
          </a:p>
          <a:p>
            <a:pPr marL="274320" indent="-274320" algn="just" fontAlgn="auto">
              <a:spcAft>
                <a:spcPts val="0"/>
              </a:spcAft>
              <a:buFont typeface="Arial" pitchFamily="34" charset="0"/>
              <a:buChar char="•"/>
              <a:defRPr/>
            </a:pPr>
            <a:r>
              <a:rPr lang="en-US" dirty="0" err="1"/>
              <a:t>Србија</a:t>
            </a:r>
            <a:r>
              <a:rPr lang="en-US" dirty="0"/>
              <a:t> </a:t>
            </a:r>
            <a:r>
              <a:rPr lang="en-US" dirty="0" err="1"/>
              <a:t>је</a:t>
            </a:r>
            <a:r>
              <a:rPr lang="en-US" dirty="0"/>
              <a:t> 2003. </a:t>
            </a:r>
            <a:r>
              <a:rPr lang="en-US" dirty="0" err="1"/>
              <a:t>године</a:t>
            </a:r>
            <a:r>
              <a:rPr lang="en-US" dirty="0"/>
              <a:t>, </a:t>
            </a:r>
            <a:r>
              <a:rPr lang="en-US" dirty="0" err="1"/>
              <a:t>постала</a:t>
            </a:r>
            <a:r>
              <a:rPr lang="en-US" dirty="0"/>
              <a:t> </a:t>
            </a:r>
            <a:r>
              <a:rPr lang="en-US" dirty="0" err="1"/>
              <a:t>чланица</a:t>
            </a:r>
            <a:r>
              <a:rPr lang="en-US" dirty="0"/>
              <a:t> ГРЕКО-а (GRECO), </a:t>
            </a:r>
            <a:r>
              <a:rPr lang="en-US" dirty="0" err="1"/>
              <a:t>Групе</a:t>
            </a:r>
            <a:r>
              <a:rPr lang="en-US" dirty="0"/>
              <a:t> </a:t>
            </a:r>
            <a:r>
              <a:rPr lang="en-US" dirty="0" err="1"/>
              <a:t>земаља</a:t>
            </a:r>
            <a:r>
              <a:rPr lang="en-US" dirty="0"/>
              <a:t> </a:t>
            </a:r>
            <a:r>
              <a:rPr lang="en-US" dirty="0" err="1"/>
              <a:t>за</a:t>
            </a:r>
            <a:r>
              <a:rPr lang="en-US" dirty="0"/>
              <a:t> </a:t>
            </a:r>
            <a:r>
              <a:rPr lang="en-US" dirty="0" err="1" smtClean="0"/>
              <a:t>борбу</a:t>
            </a:r>
            <a:r>
              <a:rPr lang="x-none" dirty="0" smtClean="0"/>
              <a:t> </a:t>
            </a:r>
            <a:r>
              <a:rPr lang="en-US" dirty="0" err="1" smtClean="0"/>
              <a:t>против</a:t>
            </a:r>
            <a:r>
              <a:rPr lang="en-US" dirty="0" smtClean="0"/>
              <a:t> </a:t>
            </a:r>
            <a:r>
              <a:rPr lang="en-US" dirty="0" err="1"/>
              <a:t>корупције</a:t>
            </a:r>
            <a:r>
              <a:rPr lang="en-US" dirty="0"/>
              <a:t>. </a:t>
            </a:r>
            <a:r>
              <a:rPr lang="en-US" dirty="0" err="1"/>
              <a:t>Србија</a:t>
            </a:r>
            <a:r>
              <a:rPr lang="en-US" dirty="0"/>
              <a:t> </a:t>
            </a:r>
            <a:r>
              <a:rPr lang="en-US" dirty="0" err="1"/>
              <a:t>је</a:t>
            </a:r>
            <a:r>
              <a:rPr lang="en-US" dirty="0"/>
              <a:t> 2005. </a:t>
            </a:r>
            <a:r>
              <a:rPr lang="en-US" dirty="0" err="1"/>
              <a:t>године</a:t>
            </a:r>
            <a:r>
              <a:rPr lang="en-US" dirty="0"/>
              <a:t> </a:t>
            </a:r>
            <a:r>
              <a:rPr lang="en-US" dirty="0" err="1"/>
              <a:t>ратификовала</a:t>
            </a:r>
            <a:r>
              <a:rPr lang="en-US" dirty="0"/>
              <a:t> </a:t>
            </a:r>
            <a:r>
              <a:rPr lang="en-US" dirty="0" err="1"/>
              <a:t>Конвенцију</a:t>
            </a:r>
            <a:r>
              <a:rPr lang="en-US" dirty="0"/>
              <a:t> </a:t>
            </a:r>
            <a:r>
              <a:rPr lang="en-US" dirty="0" err="1"/>
              <a:t>Уједињених</a:t>
            </a:r>
            <a:r>
              <a:rPr lang="en-US" dirty="0"/>
              <a:t> </a:t>
            </a:r>
            <a:r>
              <a:rPr lang="en-US" dirty="0" err="1" smtClean="0"/>
              <a:t>нација</a:t>
            </a:r>
            <a:r>
              <a:rPr lang="x-none" dirty="0" smtClean="0"/>
              <a:t> </a:t>
            </a:r>
            <a:r>
              <a:rPr lang="en-US" dirty="0" err="1" smtClean="0"/>
              <a:t>за</a:t>
            </a:r>
            <a:r>
              <a:rPr lang="en-US" dirty="0" smtClean="0"/>
              <a:t> </a:t>
            </a:r>
            <a:r>
              <a:rPr lang="en-US" dirty="0" err="1"/>
              <a:t>борбу</a:t>
            </a:r>
            <a:r>
              <a:rPr lang="en-US" dirty="0"/>
              <a:t> </a:t>
            </a:r>
            <a:r>
              <a:rPr lang="en-US" dirty="0" err="1"/>
              <a:t>против</a:t>
            </a:r>
            <a:r>
              <a:rPr lang="en-US" dirty="0"/>
              <a:t> </a:t>
            </a:r>
            <a:r>
              <a:rPr lang="en-US" dirty="0" err="1"/>
              <a:t>корупције</a:t>
            </a:r>
            <a:r>
              <a:rPr lang="en-US" dirty="0"/>
              <a:t>. </a:t>
            </a:r>
            <a:r>
              <a:rPr lang="en-US" dirty="0" err="1"/>
              <a:t>Међутим</a:t>
            </a:r>
            <a:r>
              <a:rPr lang="en-US" dirty="0"/>
              <a:t>, </a:t>
            </a:r>
            <a:r>
              <a:rPr lang="en-US" dirty="0" err="1"/>
              <a:t>Србија</a:t>
            </a:r>
            <a:r>
              <a:rPr lang="en-US" dirty="0"/>
              <a:t> </a:t>
            </a:r>
            <a:r>
              <a:rPr lang="en-US" dirty="0" err="1"/>
              <a:t>није</a:t>
            </a:r>
            <a:r>
              <a:rPr lang="en-US" dirty="0"/>
              <a:t> </a:t>
            </a:r>
            <a:r>
              <a:rPr lang="en-US" dirty="0" err="1"/>
              <a:t>потписала</a:t>
            </a:r>
            <a:r>
              <a:rPr lang="en-US" dirty="0"/>
              <a:t> </a:t>
            </a:r>
            <a:r>
              <a:rPr lang="en-US" dirty="0" err="1"/>
              <a:t>Конвенције</a:t>
            </a:r>
            <a:r>
              <a:rPr lang="en-US" dirty="0"/>
              <a:t> </a:t>
            </a:r>
            <a:r>
              <a:rPr lang="en-US" dirty="0" smtClean="0"/>
              <a:t>ОЕЦД-а</a:t>
            </a:r>
            <a:r>
              <a:rPr lang="x-none" dirty="0" smtClean="0"/>
              <a:t>  </a:t>
            </a:r>
            <a:r>
              <a:rPr lang="en-US" dirty="0" smtClean="0"/>
              <a:t>(</a:t>
            </a:r>
            <a:r>
              <a:rPr lang="en-US" dirty="0"/>
              <a:t>OECD) о </a:t>
            </a:r>
            <a:r>
              <a:rPr lang="en-US" dirty="0" err="1" smtClean="0"/>
              <a:t>бор</a:t>
            </a:r>
            <a:r>
              <a:rPr lang="x-none" dirty="0" smtClean="0"/>
              <a:t>б</a:t>
            </a:r>
            <a:r>
              <a:rPr lang="en-US" dirty="0" smtClean="0"/>
              <a:t>и </a:t>
            </a:r>
            <a:r>
              <a:rPr lang="en-US" dirty="0" err="1"/>
              <a:t>против</a:t>
            </a:r>
            <a:r>
              <a:rPr lang="en-US" dirty="0"/>
              <a:t> </a:t>
            </a:r>
            <a:r>
              <a:rPr lang="en-US" dirty="0" err="1"/>
              <a:t>подмићивања</a:t>
            </a:r>
            <a:r>
              <a:rPr lang="en-US" dirty="0"/>
              <a:t> </a:t>
            </a:r>
            <a:r>
              <a:rPr lang="en-US" dirty="0" err="1"/>
              <a:t>страних</a:t>
            </a:r>
            <a:r>
              <a:rPr lang="en-US" dirty="0"/>
              <a:t> </a:t>
            </a:r>
            <a:r>
              <a:rPr lang="en-US" dirty="0" err="1"/>
              <a:t>државних</a:t>
            </a:r>
            <a:r>
              <a:rPr lang="en-US" dirty="0"/>
              <a:t> </a:t>
            </a:r>
            <a:r>
              <a:rPr lang="en-US" dirty="0" err="1"/>
              <a:t>званичника</a:t>
            </a:r>
            <a:r>
              <a:rPr lang="en-US" dirty="0"/>
              <a:t> у </a:t>
            </a:r>
            <a:r>
              <a:rPr lang="en-US" dirty="0" err="1" smtClean="0"/>
              <a:t>међународним</a:t>
            </a:r>
            <a:r>
              <a:rPr lang="x-none" dirty="0"/>
              <a:t> </a:t>
            </a:r>
            <a:r>
              <a:rPr lang="en-US" dirty="0" err="1" smtClean="0"/>
              <a:t>пословним</a:t>
            </a:r>
            <a:r>
              <a:rPr lang="en-US" dirty="0" smtClean="0"/>
              <a:t> </a:t>
            </a:r>
            <a:r>
              <a:rPr lang="en-US" dirty="0" err="1"/>
              <a:t>трансакцијама</a:t>
            </a:r>
            <a:r>
              <a:rPr lang="en-US" dirty="0"/>
              <a:t> и о </a:t>
            </a:r>
            <a:r>
              <a:rPr lang="en-US" dirty="0" err="1"/>
              <a:t>борби</a:t>
            </a:r>
            <a:r>
              <a:rPr lang="en-US" dirty="0"/>
              <a:t> </a:t>
            </a:r>
            <a:r>
              <a:rPr lang="en-US" dirty="0" err="1"/>
              <a:t>против</a:t>
            </a:r>
            <a:r>
              <a:rPr lang="en-US" dirty="0"/>
              <a:t> </a:t>
            </a:r>
            <a:r>
              <a:rPr lang="en-US" dirty="0" err="1"/>
              <a:t>подмићивања</a:t>
            </a:r>
            <a:r>
              <a:rPr lang="en-US" dirty="0"/>
              <a:t> у </a:t>
            </a:r>
            <a:r>
              <a:rPr lang="en-US" dirty="0" err="1"/>
              <a:t>међународним</a:t>
            </a:r>
            <a:r>
              <a:rPr lang="en-US" dirty="0"/>
              <a:t> </a:t>
            </a:r>
            <a:r>
              <a:rPr lang="en-US" dirty="0" err="1" smtClean="0"/>
              <a:t>пословним</a:t>
            </a:r>
            <a:r>
              <a:rPr lang="x-none" dirty="0" smtClean="0"/>
              <a:t> </a:t>
            </a:r>
            <a:r>
              <a:rPr lang="en-US" dirty="0" err="1" smtClean="0"/>
              <a:t>трансакцијама</a:t>
            </a:r>
            <a:r>
              <a:rPr lang="en-US" dirty="0"/>
              <a:t>.  </a:t>
            </a:r>
            <a:endParaRPr lang="x-none" dirty="0" smtClean="0"/>
          </a:p>
          <a:p>
            <a:pPr marL="274320" indent="-274320" algn="just" fontAlgn="auto">
              <a:spcAft>
                <a:spcPts val="0"/>
              </a:spcAft>
              <a:buFont typeface="Arial" pitchFamily="34" charset="0"/>
              <a:buChar char="•"/>
              <a:defRPr/>
            </a:pPr>
            <a:endParaRPr lang="x-none" i="1" dirty="0" smtClean="0"/>
          </a:p>
          <a:p>
            <a:pPr marL="274320" indent="-274320" algn="just" fontAlgn="auto">
              <a:spcAft>
                <a:spcPts val="0"/>
              </a:spcAft>
              <a:buFont typeface="Arial" pitchFamily="34" charset="0"/>
              <a:buChar char="•"/>
              <a:defRPr/>
            </a:pPr>
            <a:r>
              <a:rPr lang="x-none" i="1" dirty="0" smtClean="0"/>
              <a:t>Коментар: Конвенција ОЕЦД је мањи проблем, будући да је подмићивање у међународним пословним трансакцијама већ кривично кажњиво. Већи проблем је неиспуњеност појединих одредаба ратификованих конвенција (нпр. накнада штете жртвама корупције из Грађанскоправне конвенције Савета Европе). </a:t>
            </a:r>
            <a:endParaRPr lang="en-US" i="1" dirty="0"/>
          </a:p>
          <a:p>
            <a:pPr marL="274320" indent="-274320" fontAlgn="auto">
              <a:spcAft>
                <a:spcPts val="0"/>
              </a:spcAft>
              <a:buFont typeface="Arial" pitchFamily="34" charset="0"/>
              <a:buChar char="•"/>
              <a:defRPr/>
            </a:pPr>
            <a:endParaRPr lang="en-US" dirty="0"/>
          </a:p>
        </p:txBody>
      </p:sp>
      <p:pic>
        <p:nvPicPr>
          <p:cNvPr id="29700" name="Picture 4" descr="ts-logo-izbor"/>
          <p:cNvPicPr>
            <a:picLocks noChangeAspect="1" noChangeArrowheads="1"/>
          </p:cNvPicPr>
          <p:nvPr/>
        </p:nvPicPr>
        <p:blipFill>
          <a:blip r:embed="rId2"/>
          <a:srcRect/>
          <a:stretch>
            <a:fillRect/>
          </a:stretch>
        </p:blipFill>
        <p:spPr bwMode="auto">
          <a:xfrm>
            <a:off x="6088063" y="6019800"/>
            <a:ext cx="2614612" cy="533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x-none" dirty="0"/>
              <a:t>Поглавље о капацитетима за испуњавање </a:t>
            </a:r>
            <a:r>
              <a:rPr lang="x-none" dirty="0" smtClean="0"/>
              <a:t>обавеза – улога Агенције</a:t>
            </a:r>
            <a:endParaRPr lang="en-US" dirty="0"/>
          </a:p>
        </p:txBody>
      </p:sp>
      <p:sp>
        <p:nvSpPr>
          <p:cNvPr id="30723" name="Content Placeholder 2"/>
          <p:cNvSpPr>
            <a:spLocks noGrp="1"/>
          </p:cNvSpPr>
          <p:nvPr>
            <p:ph sz="quarter" idx="1"/>
          </p:nvPr>
        </p:nvSpPr>
        <p:spPr>
          <a:xfrm>
            <a:off x="301625" y="1527175"/>
            <a:ext cx="8504238" cy="4572000"/>
          </a:xfrm>
        </p:spPr>
        <p:txBody>
          <a:bodyPr/>
          <a:lstStyle/>
          <a:p>
            <a:pPr algn="just"/>
            <a:r>
              <a:rPr lang="en-US" sz="1600" smtClean="0"/>
              <a:t>Закон о Агенцији за борбу против корупције усвојен је 2008. године. Агенција за борбу  против корупције установљена је као централна институција за борбу против корупције а почела је са радом јануара 2010. године. Одговарајуће просторије обезбеђене су јој у септембру 2011. године. Агенција је углавном одговорна за превенцију и подизање свести у вези са корупцијом, контролу пријава имовине, контролу финансирања политичких странака и решавање сукоба интереса функционера. Нови закон о финансирању политичких активности усвојен је јуна 2011. године, чиме је обезбеђено транспарентније финансирање политичких странака, а Агенцији за борбу против корупције пружена шира овлашћења у овој области.  Надлежности Агенције за борбу против корупције у вези са контролом пријава имовине су ограничене. Агенцији су такође потребна додатни ресурси како би могла да обавља своје послове у својству главног надзорног органа за борбу против корупције.  </a:t>
            </a:r>
          </a:p>
          <a:p>
            <a:r>
              <a:rPr lang="en-US" sz="1600" i="1" smtClean="0"/>
              <a:t>Коментари:  ЕК наводи да је улога Агенције и превентивна и контролна ; Закон о финансирању политичких активности није обезбедио транспарентније финансирање партија већ само могућност да тако буде – све зависи од контроле</a:t>
            </a:r>
          </a:p>
          <a:p>
            <a:r>
              <a:rPr lang="en-US" sz="1600" i="1" smtClean="0"/>
              <a:t>Надлежности Агенције у контроли тачности и потпуности извештаја о имовини функционера нису ни сада мале – пошто је ово питање очигледно битно за ЕК, ваљало би прецизирати која овлашћења би још требало да добије. </a:t>
            </a:r>
          </a:p>
        </p:txBody>
      </p:sp>
      <p:pic>
        <p:nvPicPr>
          <p:cNvPr id="30724" name="Picture 4" descr="ts-logo-izbor"/>
          <p:cNvPicPr>
            <a:picLocks noChangeAspect="1" noChangeArrowheads="1"/>
          </p:cNvPicPr>
          <p:nvPr/>
        </p:nvPicPr>
        <p:blipFill>
          <a:blip r:embed="rId2"/>
          <a:srcRect/>
          <a:stretch>
            <a:fillRect/>
          </a:stretch>
        </p:blipFill>
        <p:spPr bwMode="auto">
          <a:xfrm>
            <a:off x="6324600" y="6324600"/>
            <a:ext cx="2613025" cy="5334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x-none" dirty="0"/>
              <a:t>Поглавље о капацитетима за испуњавање </a:t>
            </a:r>
            <a:r>
              <a:rPr lang="x-none" dirty="0" smtClean="0"/>
              <a:t>обавеза – полиција и правосуђе</a:t>
            </a:r>
            <a:endParaRPr lang="en-US" dirty="0"/>
          </a:p>
        </p:txBody>
      </p:sp>
      <p:sp>
        <p:nvSpPr>
          <p:cNvPr id="3" name="Content Placeholder 2"/>
          <p:cNvSpPr>
            <a:spLocks noGrp="1"/>
          </p:cNvSpPr>
          <p:nvPr>
            <p:ph sz="quarter" idx="1"/>
          </p:nvPr>
        </p:nvSpPr>
        <p:spPr>
          <a:xfrm>
            <a:off x="301625" y="1527175"/>
            <a:ext cx="8504238" cy="4572000"/>
          </a:xfrm>
        </p:spPr>
        <p:txBody>
          <a:bodyPr rtlCol="0">
            <a:normAutofit fontScale="55000" lnSpcReduction="20000"/>
          </a:bodyPr>
          <a:lstStyle/>
          <a:p>
            <a:pPr marL="274320" indent="-274320" algn="just" fontAlgn="auto">
              <a:spcAft>
                <a:spcPts val="0"/>
              </a:spcAft>
              <a:buFont typeface="Arial" pitchFamily="34" charset="0"/>
              <a:buChar char="•"/>
              <a:defRPr/>
            </a:pPr>
            <a:r>
              <a:rPr lang="en-US" dirty="0" err="1"/>
              <a:t>Посебна</a:t>
            </a:r>
            <a:r>
              <a:rPr lang="en-US" dirty="0"/>
              <a:t> </a:t>
            </a:r>
            <a:r>
              <a:rPr lang="en-US" dirty="0" err="1"/>
              <a:t>одељења</a:t>
            </a:r>
            <a:r>
              <a:rPr lang="en-US" dirty="0"/>
              <a:t> у </a:t>
            </a:r>
            <a:r>
              <a:rPr lang="en-US" dirty="0" err="1"/>
              <a:t>оквиру</a:t>
            </a:r>
            <a:r>
              <a:rPr lang="en-US" dirty="0"/>
              <a:t> </a:t>
            </a:r>
            <a:r>
              <a:rPr lang="en-US" dirty="0" err="1"/>
              <a:t>полиције</a:t>
            </a:r>
            <a:r>
              <a:rPr lang="en-US" dirty="0"/>
              <a:t> и </a:t>
            </a:r>
            <a:r>
              <a:rPr lang="en-US" dirty="0" err="1"/>
              <a:t>јавног</a:t>
            </a:r>
            <a:r>
              <a:rPr lang="en-US" dirty="0"/>
              <a:t> </a:t>
            </a:r>
            <a:r>
              <a:rPr lang="en-US" dirty="0" err="1"/>
              <a:t>тужилаштва</a:t>
            </a:r>
            <a:r>
              <a:rPr lang="en-US" dirty="0"/>
              <a:t> </a:t>
            </a:r>
            <a:r>
              <a:rPr lang="en-US" dirty="0" err="1"/>
              <a:t>успостаљена</a:t>
            </a:r>
            <a:r>
              <a:rPr lang="en-US" dirty="0"/>
              <a:t> </a:t>
            </a:r>
            <a:r>
              <a:rPr lang="en-US" dirty="0" err="1"/>
              <a:t>су</a:t>
            </a:r>
            <a:r>
              <a:rPr lang="en-US" dirty="0"/>
              <a:t> </a:t>
            </a:r>
            <a:r>
              <a:rPr lang="en-US" dirty="0" err="1"/>
              <a:t>за</a:t>
            </a:r>
            <a:r>
              <a:rPr lang="en-US" dirty="0"/>
              <a:t> </a:t>
            </a:r>
            <a:r>
              <a:rPr lang="en-US" dirty="0" err="1"/>
              <a:t>кривична</a:t>
            </a:r>
            <a:r>
              <a:rPr lang="x-none" dirty="0"/>
              <a:t> </a:t>
            </a:r>
            <a:r>
              <a:rPr lang="en-US" dirty="0" err="1"/>
              <a:t>дела</a:t>
            </a:r>
            <a:r>
              <a:rPr lang="en-US" dirty="0"/>
              <a:t> </a:t>
            </a:r>
            <a:r>
              <a:rPr lang="en-US" dirty="0" err="1"/>
              <a:t>корупције</a:t>
            </a:r>
            <a:r>
              <a:rPr lang="en-US" dirty="0"/>
              <a:t>. </a:t>
            </a:r>
            <a:r>
              <a:rPr lang="en-US" dirty="0" err="1"/>
              <a:t>Године</a:t>
            </a:r>
            <a:r>
              <a:rPr lang="en-US" dirty="0"/>
              <a:t> 2010, </a:t>
            </a:r>
            <a:r>
              <a:rPr lang="en-US" dirty="0" err="1"/>
              <a:t>надлежности</a:t>
            </a:r>
            <a:r>
              <a:rPr lang="en-US" dirty="0"/>
              <a:t> </a:t>
            </a:r>
            <a:r>
              <a:rPr lang="en-US" dirty="0" err="1"/>
              <a:t>за</a:t>
            </a:r>
            <a:r>
              <a:rPr lang="en-US" dirty="0"/>
              <a:t> </a:t>
            </a:r>
            <a:r>
              <a:rPr lang="en-US" dirty="0" err="1"/>
              <a:t>кривична</a:t>
            </a:r>
            <a:r>
              <a:rPr lang="en-US" dirty="0"/>
              <a:t> </a:t>
            </a:r>
            <a:r>
              <a:rPr lang="en-US" dirty="0" err="1"/>
              <a:t>дела</a:t>
            </a:r>
            <a:r>
              <a:rPr lang="en-US" dirty="0"/>
              <a:t> </a:t>
            </a:r>
            <a:r>
              <a:rPr lang="en-US" dirty="0" err="1"/>
              <a:t>високе</a:t>
            </a:r>
            <a:r>
              <a:rPr lang="en-US" dirty="0"/>
              <a:t> </a:t>
            </a:r>
            <a:r>
              <a:rPr lang="en-US" dirty="0" err="1"/>
              <a:t>корупције</a:t>
            </a:r>
            <a:r>
              <a:rPr lang="en-US" dirty="0"/>
              <a:t> (</a:t>
            </a:r>
            <a:r>
              <a:rPr lang="en-US" dirty="0" err="1"/>
              <a:t>преко</a:t>
            </a:r>
            <a:r>
              <a:rPr lang="x-none" dirty="0"/>
              <a:t> </a:t>
            </a:r>
            <a:r>
              <a:rPr lang="en-US" dirty="0"/>
              <a:t>2 </a:t>
            </a:r>
            <a:r>
              <a:rPr lang="en-US" dirty="0" err="1"/>
              <a:t>милиона</a:t>
            </a:r>
            <a:r>
              <a:rPr lang="en-US" dirty="0"/>
              <a:t> </a:t>
            </a:r>
            <a:r>
              <a:rPr lang="en-US" dirty="0" err="1"/>
              <a:t>евра</a:t>
            </a:r>
            <a:r>
              <a:rPr lang="en-US" dirty="0"/>
              <a:t>) </a:t>
            </a:r>
            <a:r>
              <a:rPr lang="en-US" dirty="0" err="1"/>
              <a:t>као</a:t>
            </a:r>
            <a:r>
              <a:rPr lang="en-US" dirty="0"/>
              <a:t> и </a:t>
            </a:r>
            <a:r>
              <a:rPr lang="en-US" dirty="0" err="1"/>
              <a:t>за</a:t>
            </a:r>
            <a:r>
              <a:rPr lang="en-US" dirty="0"/>
              <a:t> </a:t>
            </a:r>
            <a:r>
              <a:rPr lang="en-US" dirty="0" err="1"/>
              <a:t>кривична</a:t>
            </a:r>
            <a:r>
              <a:rPr lang="en-US" dirty="0"/>
              <a:t> </a:t>
            </a:r>
            <a:r>
              <a:rPr lang="en-US" dirty="0" err="1"/>
              <a:t>дела</a:t>
            </a:r>
            <a:r>
              <a:rPr lang="en-US" dirty="0"/>
              <a:t> </a:t>
            </a:r>
            <a:r>
              <a:rPr lang="en-US" dirty="0" err="1"/>
              <a:t>корупције</a:t>
            </a:r>
            <a:r>
              <a:rPr lang="en-US" dirty="0"/>
              <a:t> </a:t>
            </a:r>
            <a:r>
              <a:rPr lang="en-US" dirty="0" err="1"/>
              <a:t>почињена</a:t>
            </a:r>
            <a:r>
              <a:rPr lang="en-US" dirty="0"/>
              <a:t> </a:t>
            </a:r>
            <a:r>
              <a:rPr lang="en-US" dirty="0" err="1"/>
              <a:t>од</a:t>
            </a:r>
            <a:r>
              <a:rPr lang="en-US" dirty="0"/>
              <a:t> </a:t>
            </a:r>
            <a:r>
              <a:rPr lang="en-US" dirty="0" err="1"/>
              <a:t>стране</a:t>
            </a:r>
            <a:r>
              <a:rPr lang="en-US" dirty="0"/>
              <a:t> </a:t>
            </a:r>
            <a:r>
              <a:rPr lang="en-US" dirty="0" err="1"/>
              <a:t>појединих</a:t>
            </a:r>
            <a:r>
              <a:rPr lang="x-none" dirty="0"/>
              <a:t> </a:t>
            </a:r>
            <a:r>
              <a:rPr lang="en-US" dirty="0" err="1"/>
              <a:t>државних</a:t>
            </a:r>
            <a:r>
              <a:rPr lang="en-US" dirty="0"/>
              <a:t> </a:t>
            </a:r>
            <a:r>
              <a:rPr lang="en-US" dirty="0" err="1"/>
              <a:t>функционера</a:t>
            </a:r>
            <a:r>
              <a:rPr lang="en-US" dirty="0"/>
              <a:t> </a:t>
            </a:r>
            <a:r>
              <a:rPr lang="en-US" dirty="0" err="1"/>
              <a:t>пренета</a:t>
            </a:r>
            <a:r>
              <a:rPr lang="en-US" dirty="0"/>
              <a:t> </a:t>
            </a:r>
            <a:r>
              <a:rPr lang="en-US" dirty="0" err="1"/>
              <a:t>су</a:t>
            </a:r>
            <a:r>
              <a:rPr lang="en-US" dirty="0"/>
              <a:t> </a:t>
            </a:r>
            <a:r>
              <a:rPr lang="en-US" dirty="0" err="1"/>
              <a:t>на</a:t>
            </a:r>
            <a:r>
              <a:rPr lang="en-US" dirty="0"/>
              <a:t> </a:t>
            </a:r>
            <a:r>
              <a:rPr lang="en-US" dirty="0" err="1"/>
              <a:t>специјалног</a:t>
            </a:r>
            <a:r>
              <a:rPr lang="en-US" dirty="0"/>
              <a:t> </a:t>
            </a:r>
            <a:r>
              <a:rPr lang="en-US" dirty="0" err="1"/>
              <a:t>тужиоца</a:t>
            </a:r>
            <a:r>
              <a:rPr lang="en-US" dirty="0"/>
              <a:t> </a:t>
            </a:r>
            <a:r>
              <a:rPr lang="en-US" dirty="0" err="1"/>
              <a:t>за</a:t>
            </a:r>
            <a:r>
              <a:rPr lang="en-US" dirty="0"/>
              <a:t> </a:t>
            </a:r>
            <a:r>
              <a:rPr lang="en-US" dirty="0" err="1"/>
              <a:t>организовани</a:t>
            </a:r>
            <a:r>
              <a:rPr lang="en-US" dirty="0"/>
              <a:t> </a:t>
            </a:r>
            <a:r>
              <a:rPr lang="en-US" dirty="0" err="1"/>
              <a:t>криминал</a:t>
            </a:r>
            <a:r>
              <a:rPr lang="en-US" dirty="0"/>
              <a:t> и</a:t>
            </a:r>
            <a:r>
              <a:rPr lang="x-none" dirty="0"/>
              <a:t> </a:t>
            </a:r>
            <a:r>
              <a:rPr lang="en-US" dirty="0" err="1"/>
              <a:t>на</a:t>
            </a:r>
            <a:r>
              <a:rPr lang="en-US" dirty="0"/>
              <a:t> </a:t>
            </a:r>
            <a:r>
              <a:rPr lang="en-US" dirty="0" err="1"/>
              <a:t>посебна</a:t>
            </a:r>
            <a:r>
              <a:rPr lang="en-US" dirty="0"/>
              <a:t> </a:t>
            </a:r>
            <a:r>
              <a:rPr lang="en-US" dirty="0" err="1"/>
              <a:t>одељења</a:t>
            </a:r>
            <a:r>
              <a:rPr lang="en-US" dirty="0"/>
              <a:t> </a:t>
            </a:r>
            <a:r>
              <a:rPr lang="en-US" dirty="0" err="1"/>
              <a:t>за</a:t>
            </a:r>
            <a:r>
              <a:rPr lang="en-US" dirty="0"/>
              <a:t> </a:t>
            </a:r>
            <a:r>
              <a:rPr lang="en-US" dirty="0" err="1"/>
              <a:t>организовани</a:t>
            </a:r>
            <a:r>
              <a:rPr lang="en-US" dirty="0"/>
              <a:t> </a:t>
            </a:r>
            <a:r>
              <a:rPr lang="en-US" dirty="0" err="1"/>
              <a:t>криминал</a:t>
            </a:r>
            <a:r>
              <a:rPr lang="en-US" dirty="0"/>
              <a:t> </a:t>
            </a:r>
            <a:r>
              <a:rPr lang="en-US" dirty="0" err="1"/>
              <a:t>Вишег</a:t>
            </a:r>
            <a:r>
              <a:rPr lang="en-US" dirty="0"/>
              <a:t> и </a:t>
            </a:r>
            <a:r>
              <a:rPr lang="en-US" dirty="0" err="1"/>
              <a:t>Апелационог</a:t>
            </a:r>
            <a:r>
              <a:rPr lang="en-US" dirty="0"/>
              <a:t> </a:t>
            </a:r>
            <a:r>
              <a:rPr lang="en-US" dirty="0" err="1"/>
              <a:t>суда</a:t>
            </a:r>
            <a:r>
              <a:rPr lang="en-US" dirty="0"/>
              <a:t> у </a:t>
            </a:r>
            <a:r>
              <a:rPr lang="en-US" dirty="0" err="1"/>
              <a:t>Београду</a:t>
            </a:r>
            <a:r>
              <a:rPr lang="en-US" dirty="0"/>
              <a:t>.</a:t>
            </a:r>
            <a:r>
              <a:rPr lang="x-none" dirty="0"/>
              <a:t>  </a:t>
            </a:r>
            <a:r>
              <a:rPr lang="en-US" dirty="0" err="1"/>
              <a:t>Министар</a:t>
            </a:r>
            <a:r>
              <a:rPr lang="en-US" dirty="0"/>
              <a:t> </a:t>
            </a:r>
            <a:r>
              <a:rPr lang="en-US" dirty="0" err="1"/>
              <a:t>правде</a:t>
            </a:r>
            <a:r>
              <a:rPr lang="en-US" dirty="0"/>
              <a:t> </a:t>
            </a:r>
            <a:r>
              <a:rPr lang="en-US" dirty="0" err="1"/>
              <a:t>је</a:t>
            </a:r>
            <a:r>
              <a:rPr lang="en-US" dirty="0"/>
              <a:t> у </a:t>
            </a:r>
            <a:r>
              <a:rPr lang="en-US" dirty="0" err="1"/>
              <a:t>мају</a:t>
            </a:r>
            <a:r>
              <a:rPr lang="en-US" dirty="0"/>
              <a:t> 2011. </a:t>
            </a:r>
            <a:r>
              <a:rPr lang="en-US" dirty="0" err="1"/>
              <a:t>године</a:t>
            </a:r>
            <a:r>
              <a:rPr lang="en-US" dirty="0"/>
              <a:t> </a:t>
            </a:r>
            <a:r>
              <a:rPr lang="en-US" dirty="0" err="1"/>
              <a:t>постављена</a:t>
            </a:r>
            <a:r>
              <a:rPr lang="en-US" dirty="0"/>
              <a:t> </a:t>
            </a:r>
            <a:r>
              <a:rPr lang="en-US" dirty="0" err="1"/>
              <a:t>за</a:t>
            </a:r>
            <a:r>
              <a:rPr lang="en-US" dirty="0"/>
              <a:t> </a:t>
            </a:r>
            <a:r>
              <a:rPr lang="en-US" dirty="0" err="1"/>
              <a:t>националног</a:t>
            </a:r>
            <a:r>
              <a:rPr lang="en-US" dirty="0"/>
              <a:t> </a:t>
            </a:r>
            <a:r>
              <a:rPr lang="en-US" dirty="0" err="1"/>
              <a:t>координатора</a:t>
            </a:r>
            <a:r>
              <a:rPr lang="en-US" dirty="0"/>
              <a:t> </a:t>
            </a:r>
            <a:r>
              <a:rPr lang="en-US" dirty="0" err="1"/>
              <a:t>за</a:t>
            </a:r>
            <a:r>
              <a:rPr lang="x-none" dirty="0"/>
              <a:t> </a:t>
            </a:r>
            <a:r>
              <a:rPr lang="en-US" dirty="0" err="1"/>
              <a:t>борбу</a:t>
            </a:r>
            <a:r>
              <a:rPr lang="en-US" dirty="0"/>
              <a:t> </a:t>
            </a:r>
            <a:r>
              <a:rPr lang="en-US" dirty="0" err="1"/>
              <a:t>против</a:t>
            </a:r>
            <a:r>
              <a:rPr lang="en-US" dirty="0"/>
              <a:t> </a:t>
            </a:r>
            <a:r>
              <a:rPr lang="en-US" dirty="0" err="1"/>
              <a:t>корупције</a:t>
            </a:r>
            <a:r>
              <a:rPr lang="en-US" dirty="0"/>
              <a:t>.  </a:t>
            </a:r>
            <a:r>
              <a:rPr lang="en-US" dirty="0" err="1"/>
              <a:t>Међутим</a:t>
            </a:r>
            <a:r>
              <a:rPr lang="en-US" dirty="0"/>
              <a:t>, </a:t>
            </a:r>
            <a:r>
              <a:rPr lang="en-US" b="1" dirty="0" err="1"/>
              <a:t>примена</a:t>
            </a:r>
            <a:r>
              <a:rPr lang="en-US" b="1" dirty="0"/>
              <a:t> и </a:t>
            </a:r>
            <a:r>
              <a:rPr lang="en-US" b="1" dirty="0" err="1"/>
              <a:t>опипљиви</a:t>
            </a:r>
            <a:r>
              <a:rPr lang="en-US" b="1" dirty="0"/>
              <a:t> </a:t>
            </a:r>
            <a:r>
              <a:rPr lang="en-US" b="1" dirty="0" err="1"/>
              <a:t>резултати</a:t>
            </a:r>
            <a:r>
              <a:rPr lang="en-US" b="1" dirty="0"/>
              <a:t> </a:t>
            </a:r>
            <a:r>
              <a:rPr lang="en-US" b="1" dirty="0" err="1"/>
              <a:t>заостају</a:t>
            </a:r>
            <a:r>
              <a:rPr lang="en-US" dirty="0"/>
              <a:t>. </a:t>
            </a:r>
            <a:r>
              <a:rPr lang="en-US" dirty="0" err="1"/>
              <a:t>Корупција</a:t>
            </a:r>
            <a:r>
              <a:rPr lang="en-US" dirty="0"/>
              <a:t> и </a:t>
            </a:r>
            <a:r>
              <a:rPr lang="en-US" dirty="0" err="1"/>
              <a:t>даље</a:t>
            </a:r>
            <a:r>
              <a:rPr lang="en-US" dirty="0"/>
              <a:t> </a:t>
            </a:r>
            <a:r>
              <a:rPr lang="en-US" dirty="0" err="1"/>
              <a:t>погађа</a:t>
            </a:r>
            <a:r>
              <a:rPr lang="en-US" dirty="0"/>
              <a:t> </a:t>
            </a:r>
            <a:r>
              <a:rPr lang="en-US" dirty="0" err="1"/>
              <a:t>многе</a:t>
            </a:r>
            <a:r>
              <a:rPr lang="x-none" dirty="0"/>
              <a:t> </a:t>
            </a:r>
            <a:r>
              <a:rPr lang="en-US" dirty="0" err="1"/>
              <a:t>области</a:t>
            </a:r>
            <a:r>
              <a:rPr lang="en-US" dirty="0"/>
              <a:t>, </a:t>
            </a:r>
            <a:r>
              <a:rPr lang="en-US" b="1" dirty="0" err="1"/>
              <a:t>посебно</a:t>
            </a:r>
            <a:r>
              <a:rPr lang="en-US" b="1" dirty="0"/>
              <a:t> </a:t>
            </a:r>
            <a:r>
              <a:rPr lang="en-US" b="1" dirty="0" err="1"/>
              <a:t>јавне</a:t>
            </a:r>
            <a:r>
              <a:rPr lang="en-US" b="1" dirty="0"/>
              <a:t> </a:t>
            </a:r>
            <a:r>
              <a:rPr lang="en-US" b="1" dirty="0" err="1"/>
              <a:t>набавке</a:t>
            </a:r>
            <a:r>
              <a:rPr lang="en-US" b="1" dirty="0"/>
              <a:t>, </a:t>
            </a:r>
            <a:r>
              <a:rPr lang="en-US" b="1" dirty="0" err="1"/>
              <a:t>приватизације</a:t>
            </a:r>
            <a:r>
              <a:rPr lang="en-US" b="1" dirty="0"/>
              <a:t> и </a:t>
            </a:r>
            <a:r>
              <a:rPr lang="en-US" b="1" dirty="0" err="1"/>
              <a:t>јавне</a:t>
            </a:r>
            <a:r>
              <a:rPr lang="en-US" b="1" dirty="0"/>
              <a:t> </a:t>
            </a:r>
            <a:r>
              <a:rPr lang="en-US" b="1" dirty="0" err="1"/>
              <a:t>расходе</a:t>
            </a:r>
            <a:r>
              <a:rPr lang="en-US" b="1" dirty="0"/>
              <a:t>, </a:t>
            </a:r>
            <a:r>
              <a:rPr lang="en-US" b="1" dirty="0" err="1"/>
              <a:t>као</a:t>
            </a:r>
            <a:r>
              <a:rPr lang="en-US" b="1" dirty="0"/>
              <a:t> и </a:t>
            </a:r>
            <a:r>
              <a:rPr lang="en-US" b="1" dirty="0" err="1"/>
              <a:t>сектор</a:t>
            </a:r>
            <a:r>
              <a:rPr lang="en-US" b="1" dirty="0"/>
              <a:t> </a:t>
            </a:r>
            <a:r>
              <a:rPr lang="en-US" b="1" dirty="0" err="1"/>
              <a:t>здравства</a:t>
            </a:r>
            <a:r>
              <a:rPr lang="en-US" b="1" dirty="0"/>
              <a:t> и</a:t>
            </a:r>
            <a:r>
              <a:rPr lang="x-none" b="1" dirty="0"/>
              <a:t> </a:t>
            </a:r>
            <a:r>
              <a:rPr lang="en-US" b="1" dirty="0" err="1"/>
              <a:t>образовања</a:t>
            </a:r>
            <a:r>
              <a:rPr lang="en-US" dirty="0"/>
              <a:t>. </a:t>
            </a:r>
            <a:r>
              <a:rPr lang="en-US" dirty="0" err="1"/>
              <a:t>Национална</a:t>
            </a:r>
            <a:r>
              <a:rPr lang="en-US" dirty="0"/>
              <a:t> </a:t>
            </a:r>
            <a:r>
              <a:rPr lang="en-US" dirty="0" err="1"/>
              <a:t>стратегија</a:t>
            </a:r>
            <a:r>
              <a:rPr lang="en-US" dirty="0"/>
              <a:t> </a:t>
            </a:r>
            <a:r>
              <a:rPr lang="en-US" dirty="0" err="1"/>
              <a:t>за</a:t>
            </a:r>
            <a:r>
              <a:rPr lang="en-US" dirty="0"/>
              <a:t> </a:t>
            </a:r>
            <a:r>
              <a:rPr lang="en-US" dirty="0" err="1"/>
              <a:t>борбу</a:t>
            </a:r>
            <a:r>
              <a:rPr lang="en-US" dirty="0"/>
              <a:t> </a:t>
            </a:r>
            <a:r>
              <a:rPr lang="en-US" dirty="0" err="1"/>
              <a:t>против</a:t>
            </a:r>
            <a:r>
              <a:rPr lang="en-US" dirty="0"/>
              <a:t> </a:t>
            </a:r>
            <a:r>
              <a:rPr lang="en-US" dirty="0" err="1"/>
              <a:t>корупције</a:t>
            </a:r>
            <a:r>
              <a:rPr lang="en-US" dirty="0"/>
              <a:t> и </a:t>
            </a:r>
            <a:r>
              <a:rPr lang="en-US" dirty="0" err="1"/>
              <a:t>одговарајући</a:t>
            </a:r>
            <a:r>
              <a:rPr lang="en-US" dirty="0"/>
              <a:t> </a:t>
            </a:r>
            <a:r>
              <a:rPr lang="en-US" dirty="0" err="1"/>
              <a:t>Акциони</a:t>
            </a:r>
            <a:r>
              <a:rPr lang="x-none" dirty="0"/>
              <a:t> </a:t>
            </a:r>
            <a:r>
              <a:rPr lang="en-US" dirty="0" err="1"/>
              <a:t>план</a:t>
            </a:r>
            <a:r>
              <a:rPr lang="en-US" dirty="0"/>
              <a:t> </a:t>
            </a:r>
            <a:r>
              <a:rPr lang="en-US" dirty="0" err="1"/>
              <a:t>су</a:t>
            </a:r>
            <a:r>
              <a:rPr lang="en-US" dirty="0"/>
              <a:t> </a:t>
            </a:r>
            <a:r>
              <a:rPr lang="en-US" dirty="0" err="1"/>
              <a:t>превазиђени</a:t>
            </a:r>
            <a:r>
              <a:rPr lang="en-US" dirty="0"/>
              <a:t> и </a:t>
            </a:r>
            <a:r>
              <a:rPr lang="en-US" dirty="0" err="1"/>
              <a:t>само</a:t>
            </a:r>
            <a:r>
              <a:rPr lang="en-US" dirty="0"/>
              <a:t> </a:t>
            </a:r>
            <a:r>
              <a:rPr lang="en-US" dirty="0" err="1"/>
              <a:t>су</a:t>
            </a:r>
            <a:r>
              <a:rPr lang="en-US" dirty="0"/>
              <a:t> </a:t>
            </a:r>
            <a:r>
              <a:rPr lang="en-US" dirty="0" err="1"/>
              <a:t>делимично</a:t>
            </a:r>
            <a:r>
              <a:rPr lang="en-US" dirty="0"/>
              <a:t> </a:t>
            </a:r>
            <a:r>
              <a:rPr lang="en-US" dirty="0" err="1"/>
              <a:t>примењивани</a:t>
            </a:r>
            <a:r>
              <a:rPr lang="en-US" dirty="0"/>
              <a:t>. </a:t>
            </a:r>
            <a:r>
              <a:rPr lang="en-US" dirty="0" err="1"/>
              <a:t>Власти</a:t>
            </a:r>
            <a:r>
              <a:rPr lang="en-US" dirty="0"/>
              <a:t> </a:t>
            </a:r>
            <a:r>
              <a:rPr lang="en-US" dirty="0" err="1"/>
              <a:t>су</a:t>
            </a:r>
            <a:r>
              <a:rPr lang="en-US" dirty="0"/>
              <a:t> </a:t>
            </a:r>
            <a:r>
              <a:rPr lang="en-US" dirty="0" err="1"/>
              <a:t>покренуле</a:t>
            </a:r>
            <a:r>
              <a:rPr lang="en-US" dirty="0"/>
              <a:t> </a:t>
            </a:r>
            <a:r>
              <a:rPr lang="en-US" dirty="0" err="1"/>
              <a:t>процес</a:t>
            </a:r>
            <a:r>
              <a:rPr lang="x-none" dirty="0"/>
              <a:t> </a:t>
            </a:r>
            <a:r>
              <a:rPr lang="en-US" dirty="0" err="1"/>
              <a:t>ажурирања</a:t>
            </a:r>
            <a:r>
              <a:rPr lang="en-US" dirty="0"/>
              <a:t> </a:t>
            </a:r>
            <a:r>
              <a:rPr lang="en-US" dirty="0" err="1"/>
              <a:t>тих</a:t>
            </a:r>
            <a:r>
              <a:rPr lang="en-US" dirty="0"/>
              <a:t> </a:t>
            </a:r>
            <a:r>
              <a:rPr lang="en-US" dirty="0" err="1"/>
              <a:t>докумената</a:t>
            </a:r>
            <a:r>
              <a:rPr lang="en-US" dirty="0"/>
              <a:t>. </a:t>
            </a:r>
            <a:r>
              <a:rPr lang="en-US" dirty="0" err="1"/>
              <a:t>Даљи</a:t>
            </a:r>
            <a:r>
              <a:rPr lang="en-US" dirty="0"/>
              <a:t> </a:t>
            </a:r>
            <a:r>
              <a:rPr lang="en-US" dirty="0" err="1"/>
              <a:t>напори</a:t>
            </a:r>
            <a:r>
              <a:rPr lang="en-US" dirty="0"/>
              <a:t> </a:t>
            </a:r>
            <a:r>
              <a:rPr lang="en-US" dirty="0" err="1"/>
              <a:t>су</a:t>
            </a:r>
            <a:r>
              <a:rPr lang="en-US" dirty="0"/>
              <a:t> </a:t>
            </a:r>
            <a:r>
              <a:rPr lang="en-US" dirty="0" err="1"/>
              <a:t>неопходни</a:t>
            </a:r>
            <a:r>
              <a:rPr lang="en-US" dirty="0"/>
              <a:t> </a:t>
            </a:r>
            <a:r>
              <a:rPr lang="en-US" dirty="0" err="1"/>
              <a:t>како</a:t>
            </a:r>
            <a:r>
              <a:rPr lang="en-US" dirty="0"/>
              <a:t> </a:t>
            </a:r>
            <a:r>
              <a:rPr lang="en-US" dirty="0" err="1"/>
              <a:t>би</a:t>
            </a:r>
            <a:r>
              <a:rPr lang="en-US" dirty="0"/>
              <a:t> </a:t>
            </a:r>
            <a:r>
              <a:rPr lang="en-US" dirty="0" err="1"/>
              <a:t>се</a:t>
            </a:r>
            <a:r>
              <a:rPr lang="en-US" dirty="0"/>
              <a:t> </a:t>
            </a:r>
            <a:r>
              <a:rPr lang="x-none" i="1" dirty="0" smtClean="0"/>
              <a:t>обезбедило проактивно гоњење и доношење к</a:t>
            </a:r>
            <a:r>
              <a:rPr lang="en-US" i="1" dirty="0" err="1" smtClean="0"/>
              <a:t>оначних</a:t>
            </a:r>
            <a:r>
              <a:rPr lang="en-US" i="1" dirty="0" smtClean="0"/>
              <a:t> </a:t>
            </a:r>
            <a:r>
              <a:rPr lang="en-US" i="1" dirty="0" err="1"/>
              <a:t>пресуда</a:t>
            </a:r>
            <a:r>
              <a:rPr lang="en-US" dirty="0"/>
              <a:t>, </a:t>
            </a:r>
            <a:r>
              <a:rPr lang="en-US" dirty="0" err="1"/>
              <a:t>посебно</a:t>
            </a:r>
            <a:r>
              <a:rPr lang="en-US" dirty="0"/>
              <a:t> </a:t>
            </a:r>
            <a:r>
              <a:rPr lang="en-US" dirty="0" err="1"/>
              <a:t>код</a:t>
            </a:r>
            <a:r>
              <a:rPr lang="en-US" dirty="0"/>
              <a:t> </a:t>
            </a:r>
            <a:r>
              <a:rPr lang="en-US" dirty="0" err="1"/>
              <a:t>важних</a:t>
            </a:r>
            <a:r>
              <a:rPr lang="en-US" dirty="0"/>
              <a:t> </a:t>
            </a:r>
            <a:r>
              <a:rPr lang="en-US" dirty="0" err="1"/>
              <a:t>предмета</a:t>
            </a:r>
            <a:r>
              <a:rPr lang="en-US" dirty="0"/>
              <a:t> </a:t>
            </a:r>
            <a:r>
              <a:rPr lang="en-US" dirty="0" err="1"/>
              <a:t>који</a:t>
            </a:r>
            <a:r>
              <a:rPr lang="x-none" dirty="0"/>
              <a:t> </a:t>
            </a:r>
            <a:r>
              <a:rPr lang="en-US" dirty="0" err="1"/>
              <a:t>су</a:t>
            </a:r>
            <a:r>
              <a:rPr lang="en-US" dirty="0"/>
              <a:t> </a:t>
            </a:r>
            <a:r>
              <a:rPr lang="en-US" dirty="0" err="1"/>
              <a:t>нанели</a:t>
            </a:r>
            <a:r>
              <a:rPr lang="en-US" dirty="0"/>
              <a:t> </a:t>
            </a:r>
            <a:r>
              <a:rPr lang="en-US" dirty="0" err="1"/>
              <a:t>знатну</a:t>
            </a:r>
            <a:r>
              <a:rPr lang="en-US" dirty="0"/>
              <a:t> </a:t>
            </a:r>
            <a:r>
              <a:rPr lang="en-US" dirty="0" err="1"/>
              <a:t>штету</a:t>
            </a:r>
            <a:r>
              <a:rPr lang="en-US" dirty="0"/>
              <a:t> </a:t>
            </a:r>
            <a:r>
              <a:rPr lang="en-US" dirty="0" err="1"/>
              <a:t>државним</a:t>
            </a:r>
            <a:r>
              <a:rPr lang="en-US" dirty="0"/>
              <a:t> </a:t>
            </a:r>
            <a:r>
              <a:rPr lang="en-US" dirty="0" err="1"/>
              <a:t>средствима</a:t>
            </a:r>
            <a:r>
              <a:rPr lang="en-US" dirty="0"/>
              <a:t>. </a:t>
            </a:r>
            <a:r>
              <a:rPr lang="en-US" dirty="0" err="1"/>
              <a:t>Требало</a:t>
            </a:r>
            <a:r>
              <a:rPr lang="en-US" dirty="0"/>
              <a:t> </a:t>
            </a:r>
            <a:r>
              <a:rPr lang="en-US" dirty="0" err="1"/>
              <a:t>би</a:t>
            </a:r>
            <a:r>
              <a:rPr lang="en-US" dirty="0"/>
              <a:t> </a:t>
            </a:r>
            <a:r>
              <a:rPr lang="en-US" dirty="0" err="1"/>
              <a:t>ојачати</a:t>
            </a:r>
            <a:r>
              <a:rPr lang="en-US" dirty="0"/>
              <a:t> </a:t>
            </a:r>
            <a:r>
              <a:rPr lang="en-US" dirty="0" err="1"/>
              <a:t>заштиту</a:t>
            </a:r>
            <a:r>
              <a:rPr lang="en-US" dirty="0"/>
              <a:t> </a:t>
            </a:r>
            <a:r>
              <a:rPr lang="en-US" dirty="0" err="1"/>
              <a:t>узбуњивача</a:t>
            </a:r>
            <a:r>
              <a:rPr lang="en-US" dirty="0"/>
              <a:t>.  </a:t>
            </a:r>
            <a:endParaRPr lang="x-none" dirty="0" smtClean="0"/>
          </a:p>
          <a:p>
            <a:pPr marL="274320" indent="-274320" algn="just" fontAlgn="auto">
              <a:spcAft>
                <a:spcPts val="0"/>
              </a:spcAft>
              <a:buFont typeface="Arial" pitchFamily="34" charset="0"/>
              <a:buChar char="•"/>
              <a:defRPr/>
            </a:pPr>
            <a:r>
              <a:rPr lang="x-none" i="1" dirty="0" smtClean="0"/>
              <a:t>Напомена: форматирање ТС. Италик измењен превод. </a:t>
            </a:r>
            <a:endParaRPr lang="en-US" i="1" dirty="0"/>
          </a:p>
          <a:p>
            <a:pPr marL="274320" indent="-274320" fontAlgn="auto">
              <a:spcAft>
                <a:spcPts val="0"/>
              </a:spcAft>
              <a:buFont typeface="Arial" pitchFamily="34" charset="0"/>
              <a:buChar char="•"/>
              <a:defRPr/>
            </a:pPr>
            <a:endParaRPr lang="en-US" dirty="0"/>
          </a:p>
        </p:txBody>
      </p:sp>
      <p:pic>
        <p:nvPicPr>
          <p:cNvPr id="31748" name="Picture 4" descr="ts-logo-izbor"/>
          <p:cNvPicPr>
            <a:picLocks noChangeAspect="1" noChangeArrowheads="1"/>
          </p:cNvPicPr>
          <p:nvPr/>
        </p:nvPicPr>
        <p:blipFill>
          <a:blip r:embed="rId2"/>
          <a:srcRect/>
          <a:stretch>
            <a:fillRect/>
          </a:stretch>
        </p:blipFill>
        <p:spPr bwMode="auto">
          <a:xfrm>
            <a:off x="6248400" y="6019800"/>
            <a:ext cx="2682875" cy="54768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solidFill>
                  <a:srgbClr val="7B9899"/>
                </a:solidFill>
              </a:rPr>
              <a:t>О Извештају уопште</a:t>
            </a:r>
          </a:p>
        </p:txBody>
      </p:sp>
      <p:sp>
        <p:nvSpPr>
          <p:cNvPr id="3" name="Content Placeholder 2"/>
          <p:cNvSpPr>
            <a:spLocks noGrp="1"/>
          </p:cNvSpPr>
          <p:nvPr>
            <p:ph sz="quarter" idx="1"/>
          </p:nvPr>
        </p:nvSpPr>
        <p:spPr>
          <a:xfrm>
            <a:off x="301625" y="1527175"/>
            <a:ext cx="8504238" cy="4572000"/>
          </a:xfrm>
        </p:spPr>
        <p:txBody>
          <a:bodyPr rtlCol="0">
            <a:normAutofit fontScale="85000" lnSpcReduction="20000"/>
          </a:bodyPr>
          <a:lstStyle/>
          <a:p>
            <a:pPr marL="274320" indent="-274320" algn="just" fontAlgn="auto">
              <a:spcAft>
                <a:spcPts val="0"/>
              </a:spcAft>
              <a:buFont typeface="Arial" pitchFamily="34" charset="0"/>
              <a:buChar char="•"/>
              <a:defRPr/>
            </a:pPr>
            <a:r>
              <a:rPr lang="x-none" dirty="0" smtClean="0"/>
              <a:t>Извештај објављен 12. октобра 2011. Састоји се од Мишљења/Препоруке, Аналитичког извештаја и Закључка</a:t>
            </a:r>
          </a:p>
          <a:p>
            <a:pPr marL="274320" indent="-274320" algn="just" fontAlgn="auto">
              <a:spcAft>
                <a:spcPts val="0"/>
              </a:spcAft>
              <a:buFont typeface="Arial" pitchFamily="34" charset="0"/>
              <a:buChar char="•"/>
              <a:defRPr/>
            </a:pPr>
            <a:r>
              <a:rPr lang="x-none" dirty="0" smtClean="0"/>
              <a:t>За разлику од ранијих годишњих извештаја о напретку, Аналитички извештај покрива дужи период од једне године</a:t>
            </a:r>
          </a:p>
          <a:p>
            <a:pPr marL="274320" indent="-274320" algn="just" fontAlgn="auto">
              <a:spcAft>
                <a:spcPts val="0"/>
              </a:spcAft>
              <a:buFont typeface="Arial" pitchFamily="34" charset="0"/>
              <a:buChar char="•"/>
              <a:defRPr/>
            </a:pPr>
            <a:r>
              <a:rPr lang="x-none" dirty="0" smtClean="0"/>
              <a:t>Аналитички извештај прати Мишљење/Препоруку</a:t>
            </a:r>
          </a:p>
          <a:p>
            <a:pPr marL="274320" indent="-274320" algn="just" fontAlgn="auto">
              <a:spcAft>
                <a:spcPts val="0"/>
              </a:spcAft>
              <a:buFont typeface="Arial" pitchFamily="34" charset="0"/>
              <a:buChar char="•"/>
              <a:defRPr/>
            </a:pPr>
            <a:r>
              <a:rPr lang="x-none" dirty="0" smtClean="0"/>
              <a:t>Корупција није препрека за стицање статуса кандидата</a:t>
            </a:r>
            <a:endParaRPr lang="en-US" dirty="0" smtClean="0"/>
          </a:p>
          <a:p>
            <a:pPr marL="274320" indent="-274320" algn="just" fontAlgn="auto">
              <a:spcAft>
                <a:spcPts val="0"/>
              </a:spcAft>
              <a:buFont typeface="Arial" pitchFamily="34" charset="0"/>
              <a:buChar char="•"/>
              <a:defRPr/>
            </a:pPr>
            <a:r>
              <a:rPr lang="x-none" dirty="0" smtClean="0"/>
              <a:t>Поглавље 23 убудуће неће бити остављано за крај преговора, као у случају Хрватске, већ ће бити разматрано раније, што омогућава вишегодишње праћење напретка у борби против корупције</a:t>
            </a:r>
          </a:p>
          <a:p>
            <a:pPr marL="274320" indent="-274320" algn="just" fontAlgn="auto">
              <a:spcAft>
                <a:spcPts val="0"/>
              </a:spcAft>
              <a:buFont typeface="Arial" pitchFamily="34" charset="0"/>
              <a:buChar char="•"/>
              <a:defRPr/>
            </a:pPr>
            <a:r>
              <a:rPr lang="x-none" dirty="0" smtClean="0"/>
              <a:t>Превод извештаја у овој презентацији потичу са сајта Канцеларије за ЕУ интеграције</a:t>
            </a:r>
            <a:endParaRPr lang="en-US" dirty="0"/>
          </a:p>
        </p:txBody>
      </p:sp>
      <p:pic>
        <p:nvPicPr>
          <p:cNvPr id="14340" name="Picture 4" descr="ts-logo-izbor"/>
          <p:cNvPicPr>
            <a:picLocks noChangeAspect="1" noChangeArrowheads="1"/>
          </p:cNvPicPr>
          <p:nvPr/>
        </p:nvPicPr>
        <p:blipFill>
          <a:blip r:embed="rId2"/>
          <a:srcRect/>
          <a:stretch>
            <a:fillRect/>
          </a:stretch>
        </p:blipFill>
        <p:spPr bwMode="auto">
          <a:xfrm>
            <a:off x="6096000" y="5943600"/>
            <a:ext cx="2682875" cy="547688"/>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x-none" dirty="0" smtClean="0"/>
              <a:t>Друге области које се третирају у оквиру посебних поглавља</a:t>
            </a:r>
            <a:endParaRPr lang="en-US" dirty="0"/>
          </a:p>
        </p:txBody>
      </p:sp>
      <p:sp>
        <p:nvSpPr>
          <p:cNvPr id="3" name="Content Placeholder 2"/>
          <p:cNvSpPr>
            <a:spLocks noGrp="1"/>
          </p:cNvSpPr>
          <p:nvPr>
            <p:ph sz="quarter" idx="1"/>
          </p:nvPr>
        </p:nvSpPr>
        <p:spPr>
          <a:xfrm>
            <a:off x="301625" y="1527175"/>
            <a:ext cx="8504238" cy="4572000"/>
          </a:xfrm>
        </p:spPr>
        <p:txBody>
          <a:bodyPr rtlCol="0">
            <a:normAutofit lnSpcReduction="10000"/>
          </a:bodyPr>
          <a:lstStyle/>
          <a:p>
            <a:pPr marL="274320" indent="-274320" fontAlgn="auto">
              <a:spcAft>
                <a:spcPts val="0"/>
              </a:spcAft>
              <a:buFont typeface="Arial" pitchFamily="34" charset="0"/>
              <a:buChar char="•"/>
              <a:defRPr/>
            </a:pPr>
            <a:r>
              <a:rPr lang="x-none" dirty="0" smtClean="0"/>
              <a:t>Анализа Европске комисије садржи и многе друге делове који су значајни за борбу против корупције и рад антикорупцијских органа, као што су: </a:t>
            </a:r>
          </a:p>
          <a:p>
            <a:pPr marL="274320" indent="-274320" fontAlgn="auto">
              <a:spcAft>
                <a:spcPts val="0"/>
              </a:spcAft>
              <a:buFont typeface="Arial" pitchFamily="34" charset="0"/>
              <a:buChar char="•"/>
              <a:defRPr/>
            </a:pPr>
            <a:r>
              <a:rPr lang="x-none" dirty="0" smtClean="0"/>
              <a:t>Независност правосуђа, систем јавних набавки, рад Народне скупштине, државна управа и надзор над њеним радом, приступ информацијама, статус и услови за рад независних државних органа итд.</a:t>
            </a:r>
            <a:endParaRPr lang="en-US" dirty="0"/>
          </a:p>
        </p:txBody>
      </p:sp>
      <p:pic>
        <p:nvPicPr>
          <p:cNvPr id="32772" name="Picture 4" descr="ts-logo-izbor"/>
          <p:cNvPicPr>
            <a:picLocks noChangeAspect="1" noChangeArrowheads="1"/>
          </p:cNvPicPr>
          <p:nvPr/>
        </p:nvPicPr>
        <p:blipFill>
          <a:blip r:embed="rId2"/>
          <a:srcRect/>
          <a:stretch>
            <a:fillRect/>
          </a:stretch>
        </p:blipFill>
        <p:spPr bwMode="auto">
          <a:xfrm>
            <a:off x="6316663" y="6019800"/>
            <a:ext cx="2614612" cy="533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solidFill>
                  <a:srgbClr val="7B9899"/>
                </a:solidFill>
              </a:rPr>
              <a:t>О корупцији у Препоруци</a:t>
            </a:r>
          </a:p>
        </p:txBody>
      </p:sp>
      <p:sp>
        <p:nvSpPr>
          <p:cNvPr id="3" name="Content Placeholder 2"/>
          <p:cNvSpPr>
            <a:spLocks noGrp="1"/>
          </p:cNvSpPr>
          <p:nvPr>
            <p:ph sz="quarter" idx="1"/>
          </p:nvPr>
        </p:nvSpPr>
        <p:spPr>
          <a:xfrm>
            <a:off x="301625" y="1527175"/>
            <a:ext cx="8504238" cy="4572000"/>
          </a:xfrm>
        </p:spPr>
        <p:txBody>
          <a:bodyPr rtlCol="0">
            <a:normAutofit fontScale="85000" lnSpcReduction="20000"/>
          </a:bodyPr>
          <a:lstStyle/>
          <a:p>
            <a:pPr marL="274320" indent="-274320" algn="just" fontAlgn="auto">
              <a:spcAft>
                <a:spcPts val="0"/>
              </a:spcAft>
              <a:buFont typeface="Arial" pitchFamily="34" charset="0"/>
              <a:buChar char="•"/>
              <a:defRPr/>
            </a:pPr>
            <a:r>
              <a:rPr lang="sr-Cyrl-CS" dirty="0"/>
              <a:t>Унапређен је законски и институционални оквир </a:t>
            </a:r>
            <a:r>
              <a:rPr lang="sr-Cyrl-CS" b="1" dirty="0"/>
              <a:t>владавине права</a:t>
            </a:r>
            <a:r>
              <a:rPr lang="sr-Cyrl-CS" dirty="0"/>
              <a:t> у Србији, укључујући и борбу против организованог криминала и корупције, нарочито након опсежних </a:t>
            </a:r>
            <a:r>
              <a:rPr lang="sr-Cyrl-CS" dirty="0" smtClean="0"/>
              <a:t>реформи</a:t>
            </a:r>
            <a:r>
              <a:rPr lang="en-US" dirty="0" smtClean="0"/>
              <a:t> </a:t>
            </a:r>
            <a:r>
              <a:rPr lang="sr-Cyrl-CS" dirty="0" smtClean="0"/>
              <a:t>правосуђа</a:t>
            </a:r>
            <a:r>
              <a:rPr lang="sr-Cyrl-CS" dirty="0"/>
              <a:t>, оснивањем Агенције за борбу против корупције и унапређења међународне сарадње у кривичним стварима. Ови кораци допринели су остварењу почетних резултата. Основни изазови и даље остају у </a:t>
            </a:r>
            <a:r>
              <a:rPr lang="sr-Cyrl-CS" dirty="0" smtClean="0"/>
              <a:t>области правосуђа</a:t>
            </a:r>
            <a:r>
              <a:rPr lang="sr-Cyrl-CS" dirty="0"/>
              <a:t>, борбе против корупције и борбе против организованог криминала. </a:t>
            </a:r>
            <a:r>
              <a:rPr lang="sr-Cyrl-CS" b="1" dirty="0"/>
              <a:t>Нарочито је важно ојачати проактивни приступ борби против корупције, што ће као кредибилни резултат имати отворене истраге и правоснажне пресуде. </a:t>
            </a:r>
            <a:endParaRPr lang="sr-Cyrl-CS" b="1" dirty="0" smtClean="0"/>
          </a:p>
          <a:p>
            <a:pPr marL="274320" indent="-274320" algn="just" fontAlgn="auto">
              <a:spcAft>
                <a:spcPts val="0"/>
              </a:spcAft>
              <a:buFont typeface="Arial" pitchFamily="34" charset="0"/>
              <a:buChar char="•"/>
              <a:defRPr/>
            </a:pPr>
            <a:r>
              <a:rPr lang="sr-Cyrl-CS" i="1" dirty="0" smtClean="0"/>
              <a:t>Коментар: Корупција се третира као један од најважнијих проблема (или „изазова“) за остваривање владавине права. </a:t>
            </a:r>
            <a:endParaRPr lang="ru-RU" i="1" dirty="0" smtClean="0"/>
          </a:p>
          <a:p>
            <a:pPr marL="274320" indent="-274320" algn="just" fontAlgn="auto">
              <a:spcAft>
                <a:spcPts val="0"/>
              </a:spcAft>
              <a:buFont typeface="Arial" pitchFamily="34" charset="0"/>
              <a:buChar char="•"/>
              <a:defRPr/>
            </a:pPr>
            <a:endParaRPr lang="ru-RU" dirty="0"/>
          </a:p>
        </p:txBody>
      </p:sp>
      <p:pic>
        <p:nvPicPr>
          <p:cNvPr id="15364" name="Picture 4" descr="ts-logo-izbor"/>
          <p:cNvPicPr>
            <a:picLocks noChangeAspect="1" noChangeArrowheads="1"/>
          </p:cNvPicPr>
          <p:nvPr/>
        </p:nvPicPr>
        <p:blipFill>
          <a:blip r:embed="rId2"/>
          <a:srcRect/>
          <a:stretch>
            <a:fillRect/>
          </a:stretch>
        </p:blipFill>
        <p:spPr bwMode="auto">
          <a:xfrm>
            <a:off x="6164263" y="6019800"/>
            <a:ext cx="2614612" cy="5334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solidFill>
                  <a:srgbClr val="7B9899"/>
                </a:solidFill>
              </a:rPr>
              <a:t>О корупцији у Препоруци</a:t>
            </a:r>
          </a:p>
        </p:txBody>
      </p:sp>
      <p:sp>
        <p:nvSpPr>
          <p:cNvPr id="3" name="Content Placeholder 2"/>
          <p:cNvSpPr>
            <a:spLocks noGrp="1"/>
          </p:cNvSpPr>
          <p:nvPr>
            <p:ph sz="quarter" idx="1"/>
          </p:nvPr>
        </p:nvSpPr>
        <p:spPr>
          <a:xfrm>
            <a:off x="301625" y="1527175"/>
            <a:ext cx="8504238" cy="4572000"/>
          </a:xfrm>
        </p:spPr>
        <p:txBody>
          <a:bodyPr rtlCol="0">
            <a:normAutofit fontScale="55000" lnSpcReduction="20000"/>
          </a:bodyPr>
          <a:lstStyle/>
          <a:p>
            <a:pPr marL="274320" indent="-274320" algn="just" fontAlgn="auto">
              <a:spcAft>
                <a:spcPts val="0"/>
              </a:spcAft>
              <a:buFont typeface="Arial" pitchFamily="34" charset="0"/>
              <a:buChar char="•"/>
              <a:defRPr/>
            </a:pPr>
            <a:r>
              <a:rPr lang="sr-Cyrl-CS" dirty="0"/>
              <a:t>Уопштено говорећи, законски и институционални оквир за борбу против корупције је успостављен у Србији. Формирана је Агенција за борбу против корупције која је надлежна за процену интегритета носилаца јавних функција и контролу финансирања политичких странака. Кадровски капацитети ове Агенције недавно су повећани. Успостављен је унапређени оквир за контролу финансирања активности политичких странака и изборних кампања, у складу са европским стандардима. Министар правде именован је за координатора за борбу против корупције. Надлежни органи започели су анализу и измене старе Стратегије и Акционог плана за борбу против корупције. </a:t>
            </a:r>
            <a:endParaRPr lang="sr-Cyrl-CS" dirty="0" smtClean="0"/>
          </a:p>
          <a:p>
            <a:pPr marL="274320" indent="-274320" algn="just" fontAlgn="auto">
              <a:spcAft>
                <a:spcPts val="0"/>
              </a:spcAft>
              <a:buFont typeface="Arial" pitchFamily="34" charset="0"/>
              <a:buChar char="•"/>
              <a:defRPr/>
            </a:pPr>
            <a:r>
              <a:rPr lang="sr-Cyrl-CS" dirty="0" smtClean="0"/>
              <a:t>Државна </a:t>
            </a:r>
            <a:r>
              <a:rPr lang="sr-Cyrl-CS" dirty="0"/>
              <a:t>ревизорска институција почела је да игра важну улогу у контроли јавне потрошње и откривању нерегуларности у трошењу. Управа царина и полиција појачале су своју унутрашњу контролу, што је резултирало већим бројем истраж</a:t>
            </a:r>
            <a:r>
              <a:rPr lang="en-US" dirty="0"/>
              <a:t>e</a:t>
            </a:r>
            <a:r>
              <a:rPr lang="sr-Cyrl-CS" dirty="0"/>
              <a:t>них случајева и пресуда. Исто тако, учињени су кораци ка специјализацији полиције, те је процесуиран већи број случајева</a:t>
            </a:r>
            <a:r>
              <a:rPr lang="sr-Cyrl-CS" dirty="0" smtClean="0"/>
              <a:t>. Корупција </a:t>
            </a:r>
            <a:r>
              <a:rPr lang="sr-Cyrl-CS" dirty="0"/>
              <a:t>је и даље заступљена у многим областима и још увек представља озбиљан проблем. </a:t>
            </a:r>
            <a:endParaRPr lang="sr-Cyrl-CS" dirty="0" smtClean="0"/>
          </a:p>
          <a:p>
            <a:pPr marL="274320" indent="-274320" algn="just" fontAlgn="auto">
              <a:spcAft>
                <a:spcPts val="0"/>
              </a:spcAft>
              <a:buFont typeface="Arial" pitchFamily="34" charset="0"/>
              <a:buChar char="•"/>
              <a:defRPr/>
            </a:pPr>
            <a:r>
              <a:rPr lang="sr-Cyrl-CS" dirty="0" smtClean="0"/>
              <a:t>Како </a:t>
            </a:r>
            <a:r>
              <a:rPr lang="sr-Cyrl-CS" dirty="0"/>
              <a:t>би се значајно унапредила борба против корупције, неопходна је јача политичка воља. Унапређени капацитети за спровођење истрага и координација полиције је од изузетне важности. Потребно је постепено и значајно повећавати број спроведених истрага, кривичних гоњења и извршних пресуда у случајевима корупције на свим нивоима. Области које и даље изазивају забринутост јесу надзор над јавним набавкама, приватизација, просторно планирање и издавање грађевинских дозвола.</a:t>
            </a:r>
            <a:endParaRPr lang="en-US" dirty="0"/>
          </a:p>
          <a:p>
            <a:pPr marL="274320" indent="-274320" algn="just" fontAlgn="auto">
              <a:spcAft>
                <a:spcPts val="0"/>
              </a:spcAft>
              <a:buFont typeface="Arial" pitchFamily="34" charset="0"/>
              <a:buChar char="•"/>
              <a:defRPr/>
            </a:pPr>
            <a:r>
              <a:rPr lang="x-none" i="1" dirty="0" smtClean="0"/>
              <a:t>Коментари: ЕК сматра да су најважније ствари у борби против корупције показивање политичке воље, резултати у кривичном гоњењу и решавање корупције у појединим наведеним областима.</a:t>
            </a:r>
            <a:endParaRPr lang="en-US" i="1" dirty="0"/>
          </a:p>
        </p:txBody>
      </p:sp>
      <p:pic>
        <p:nvPicPr>
          <p:cNvPr id="16388" name="Picture 4" descr="ts-logo-izbor"/>
          <p:cNvPicPr>
            <a:picLocks noChangeAspect="1" noChangeArrowheads="1"/>
          </p:cNvPicPr>
          <p:nvPr/>
        </p:nvPicPr>
        <p:blipFill>
          <a:blip r:embed="rId2"/>
          <a:srcRect/>
          <a:stretch>
            <a:fillRect/>
          </a:stretch>
        </p:blipFill>
        <p:spPr bwMode="auto">
          <a:xfrm>
            <a:off x="6400800" y="6019800"/>
            <a:ext cx="2454275" cy="5746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x-none" dirty="0" smtClean="0">
                <a:solidFill>
                  <a:schemeClr val="accent3">
                    <a:shade val="75000"/>
                  </a:schemeClr>
                </a:solidFill>
              </a:rPr>
              <a:t>Аналитички извештај – Политички критеријуми</a:t>
            </a:r>
            <a:endParaRPr lang="en-US" dirty="0">
              <a:solidFill>
                <a:schemeClr val="accent3">
                  <a:shade val="75000"/>
                </a:schemeClr>
              </a:solidFill>
            </a:endParaRPr>
          </a:p>
        </p:txBody>
      </p:sp>
      <p:pic>
        <p:nvPicPr>
          <p:cNvPr id="17411" name="Picture 4" descr="ts-logo-izbor"/>
          <p:cNvPicPr>
            <a:picLocks noChangeAspect="1" noChangeArrowheads="1"/>
          </p:cNvPicPr>
          <p:nvPr/>
        </p:nvPicPr>
        <p:blipFill>
          <a:blip r:embed="rId2"/>
          <a:srcRect/>
          <a:stretch>
            <a:fillRect/>
          </a:stretch>
        </p:blipFill>
        <p:spPr bwMode="auto">
          <a:xfrm>
            <a:off x="6164263" y="6019800"/>
            <a:ext cx="2614612" cy="533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solidFill>
                  <a:srgbClr val="7B9899"/>
                </a:solidFill>
              </a:rPr>
              <a:t>О институционалном и правном оквиру</a:t>
            </a:r>
          </a:p>
        </p:txBody>
      </p:sp>
      <p:sp>
        <p:nvSpPr>
          <p:cNvPr id="3" name="Content Placeholder 2"/>
          <p:cNvSpPr>
            <a:spLocks noGrp="1"/>
          </p:cNvSpPr>
          <p:nvPr>
            <p:ph sz="quarter" idx="1"/>
          </p:nvPr>
        </p:nvSpPr>
        <p:spPr>
          <a:xfrm>
            <a:off x="301625" y="1527175"/>
            <a:ext cx="8504238" cy="4572000"/>
          </a:xfrm>
        </p:spPr>
        <p:txBody>
          <a:bodyPr rtlCol="0">
            <a:normAutofit fontScale="62500" lnSpcReduction="20000"/>
          </a:bodyPr>
          <a:lstStyle/>
          <a:p>
            <a:pPr marL="274320" indent="-274320" algn="just" fontAlgn="auto">
              <a:spcAft>
                <a:spcPts val="0"/>
              </a:spcAft>
              <a:buFont typeface="Arial" pitchFamily="34" charset="0"/>
              <a:buChar char="•"/>
              <a:defRPr/>
            </a:pPr>
            <a:r>
              <a:rPr lang="en-US" dirty="0" err="1"/>
              <a:t>Србија</a:t>
            </a:r>
            <a:r>
              <a:rPr lang="en-US" dirty="0"/>
              <a:t> </a:t>
            </a:r>
            <a:r>
              <a:rPr lang="en-US" dirty="0" err="1"/>
              <a:t>је</a:t>
            </a:r>
            <a:r>
              <a:rPr lang="en-US" dirty="0"/>
              <a:t> </a:t>
            </a:r>
            <a:r>
              <a:rPr lang="en-US" dirty="0" err="1"/>
              <a:t>успоставила</a:t>
            </a:r>
            <a:r>
              <a:rPr lang="en-US" dirty="0"/>
              <a:t> </a:t>
            </a:r>
            <a:r>
              <a:rPr lang="en-US" dirty="0" err="1"/>
              <a:t>одговарајући</a:t>
            </a:r>
            <a:r>
              <a:rPr lang="en-US" dirty="0"/>
              <a:t> </a:t>
            </a:r>
            <a:r>
              <a:rPr lang="en-US" dirty="0" err="1"/>
              <a:t>институционални</a:t>
            </a:r>
            <a:r>
              <a:rPr lang="en-US" dirty="0"/>
              <a:t> и </a:t>
            </a:r>
            <a:r>
              <a:rPr lang="en-US" dirty="0" err="1"/>
              <a:t>правни</a:t>
            </a:r>
            <a:r>
              <a:rPr lang="en-US" dirty="0"/>
              <a:t> </a:t>
            </a:r>
            <a:r>
              <a:rPr lang="en-US" dirty="0" err="1"/>
              <a:t>оквир</a:t>
            </a:r>
            <a:r>
              <a:rPr lang="en-US" dirty="0"/>
              <a:t> у </a:t>
            </a:r>
            <a:r>
              <a:rPr lang="en-US" dirty="0" err="1"/>
              <a:t>борби</a:t>
            </a:r>
            <a:r>
              <a:rPr lang="en-US" dirty="0"/>
              <a:t> </a:t>
            </a:r>
            <a:r>
              <a:rPr lang="en-US" dirty="0" err="1" smtClean="0"/>
              <a:t>против</a:t>
            </a:r>
            <a:r>
              <a:rPr lang="x-none" dirty="0" smtClean="0"/>
              <a:t>  </a:t>
            </a:r>
            <a:r>
              <a:rPr lang="en-US" dirty="0" err="1" smtClean="0"/>
              <a:t>корупције</a:t>
            </a:r>
            <a:r>
              <a:rPr lang="en-US" dirty="0"/>
              <a:t>. </a:t>
            </a:r>
            <a:r>
              <a:rPr lang="en-US" dirty="0" err="1"/>
              <a:t>Његови</a:t>
            </a:r>
            <a:r>
              <a:rPr lang="en-US" dirty="0"/>
              <a:t> </a:t>
            </a:r>
            <a:r>
              <a:rPr lang="en-US" dirty="0" err="1"/>
              <a:t>главни</a:t>
            </a:r>
            <a:r>
              <a:rPr lang="en-US" dirty="0"/>
              <a:t> </a:t>
            </a:r>
            <a:r>
              <a:rPr lang="en-US" dirty="0" err="1"/>
              <a:t>елементи</a:t>
            </a:r>
            <a:r>
              <a:rPr lang="en-US" dirty="0"/>
              <a:t> </a:t>
            </a:r>
            <a:r>
              <a:rPr lang="en-US" dirty="0" err="1"/>
              <a:t>су</a:t>
            </a:r>
            <a:r>
              <a:rPr lang="en-US" dirty="0"/>
              <a:t> </a:t>
            </a:r>
            <a:r>
              <a:rPr lang="en-US" dirty="0" err="1"/>
              <a:t>Закон</a:t>
            </a:r>
            <a:r>
              <a:rPr lang="en-US" dirty="0"/>
              <a:t> о </a:t>
            </a:r>
            <a:r>
              <a:rPr lang="en-US" dirty="0" err="1"/>
              <a:t>Агенцији</a:t>
            </a:r>
            <a:r>
              <a:rPr lang="en-US" dirty="0"/>
              <a:t> </a:t>
            </a:r>
            <a:r>
              <a:rPr lang="en-US" dirty="0" err="1"/>
              <a:t>за</a:t>
            </a:r>
            <a:r>
              <a:rPr lang="en-US" dirty="0"/>
              <a:t> </a:t>
            </a:r>
            <a:r>
              <a:rPr lang="en-US" dirty="0" err="1"/>
              <a:t>борбу</a:t>
            </a:r>
            <a:r>
              <a:rPr lang="en-US" dirty="0"/>
              <a:t> </a:t>
            </a:r>
            <a:r>
              <a:rPr lang="en-US" dirty="0" err="1"/>
              <a:t>против</a:t>
            </a:r>
            <a:r>
              <a:rPr lang="en-US" dirty="0"/>
              <a:t> </a:t>
            </a:r>
            <a:r>
              <a:rPr lang="en-US" dirty="0" err="1"/>
              <a:t>корупције</a:t>
            </a:r>
            <a:r>
              <a:rPr lang="en-US" dirty="0"/>
              <a:t> </a:t>
            </a:r>
            <a:r>
              <a:rPr lang="en-US" dirty="0" err="1" smtClean="0"/>
              <a:t>из</a:t>
            </a:r>
            <a:r>
              <a:rPr lang="x-none" dirty="0" smtClean="0"/>
              <a:t> </a:t>
            </a:r>
            <a:r>
              <a:rPr lang="en-US" dirty="0" smtClean="0"/>
              <a:t>2008</a:t>
            </a:r>
            <a:r>
              <a:rPr lang="en-US" dirty="0"/>
              <a:t>. </a:t>
            </a:r>
            <a:r>
              <a:rPr lang="en-US" dirty="0" err="1"/>
              <a:t>године</a:t>
            </a:r>
            <a:r>
              <a:rPr lang="en-US" dirty="0"/>
              <a:t>, </a:t>
            </a:r>
            <a:r>
              <a:rPr lang="en-US" dirty="0" err="1"/>
              <a:t>Закон</a:t>
            </a:r>
            <a:r>
              <a:rPr lang="en-US" dirty="0"/>
              <a:t> о </a:t>
            </a:r>
            <a:r>
              <a:rPr lang="en-US" dirty="0" err="1"/>
              <a:t>организацији</a:t>
            </a:r>
            <a:r>
              <a:rPr lang="en-US" dirty="0"/>
              <a:t> и </a:t>
            </a:r>
            <a:r>
              <a:rPr lang="en-US" dirty="0" err="1" smtClean="0"/>
              <a:t>над</a:t>
            </a:r>
            <a:r>
              <a:rPr lang="x-none" dirty="0" smtClean="0"/>
              <a:t>л</a:t>
            </a:r>
            <a:r>
              <a:rPr lang="en-US" dirty="0" err="1" smtClean="0"/>
              <a:t>ежности</a:t>
            </a:r>
            <a:r>
              <a:rPr lang="en-US" dirty="0" smtClean="0"/>
              <a:t> </a:t>
            </a:r>
            <a:r>
              <a:rPr lang="en-US" dirty="0" err="1"/>
              <a:t>државних</a:t>
            </a:r>
            <a:r>
              <a:rPr lang="en-US" dirty="0"/>
              <a:t> </a:t>
            </a:r>
            <a:r>
              <a:rPr lang="en-US" dirty="0" err="1"/>
              <a:t>органа</a:t>
            </a:r>
            <a:r>
              <a:rPr lang="en-US" dirty="0"/>
              <a:t> у </a:t>
            </a:r>
            <a:r>
              <a:rPr lang="en-US" dirty="0" err="1" smtClean="0"/>
              <a:t>сузбијању</a:t>
            </a:r>
            <a:r>
              <a:rPr lang="x-none" dirty="0" smtClean="0"/>
              <a:t> </a:t>
            </a:r>
            <a:r>
              <a:rPr lang="en-US" dirty="0" err="1" smtClean="0"/>
              <a:t>организованог</a:t>
            </a:r>
            <a:r>
              <a:rPr lang="en-US" dirty="0" smtClean="0"/>
              <a:t> </a:t>
            </a:r>
            <a:r>
              <a:rPr lang="en-US" dirty="0" err="1"/>
              <a:t>криминала</a:t>
            </a:r>
            <a:r>
              <a:rPr lang="en-US" dirty="0"/>
              <a:t>, </a:t>
            </a:r>
            <a:r>
              <a:rPr lang="en-US" dirty="0" err="1"/>
              <a:t>корупције</a:t>
            </a:r>
            <a:r>
              <a:rPr lang="en-US" dirty="0"/>
              <a:t> и </a:t>
            </a:r>
            <a:r>
              <a:rPr lang="en-US" dirty="0" err="1"/>
              <a:t>других</a:t>
            </a:r>
            <a:r>
              <a:rPr lang="en-US" dirty="0"/>
              <a:t> </a:t>
            </a:r>
            <a:r>
              <a:rPr lang="en-US" dirty="0" err="1"/>
              <a:t>посебно</a:t>
            </a:r>
            <a:r>
              <a:rPr lang="en-US" dirty="0"/>
              <a:t> </a:t>
            </a:r>
            <a:r>
              <a:rPr lang="en-US" dirty="0" err="1"/>
              <a:t>тешких</a:t>
            </a:r>
            <a:r>
              <a:rPr lang="en-US" dirty="0"/>
              <a:t> </a:t>
            </a:r>
            <a:r>
              <a:rPr lang="en-US" dirty="0" err="1"/>
              <a:t>кривичних</a:t>
            </a:r>
            <a:r>
              <a:rPr lang="en-US" dirty="0"/>
              <a:t> </a:t>
            </a:r>
            <a:r>
              <a:rPr lang="en-US" dirty="0" err="1"/>
              <a:t>дела</a:t>
            </a:r>
            <a:r>
              <a:rPr lang="en-US" dirty="0"/>
              <a:t> </a:t>
            </a:r>
            <a:r>
              <a:rPr lang="en-US" dirty="0" err="1"/>
              <a:t>из</a:t>
            </a:r>
            <a:r>
              <a:rPr lang="en-US" dirty="0"/>
              <a:t> 2009</a:t>
            </a:r>
            <a:r>
              <a:rPr lang="en-US" dirty="0" smtClean="0"/>
              <a:t>.</a:t>
            </a:r>
            <a:r>
              <a:rPr lang="x-none" dirty="0" smtClean="0"/>
              <a:t>  </a:t>
            </a:r>
            <a:r>
              <a:rPr lang="en-US" dirty="0" err="1" smtClean="0"/>
              <a:t>године</a:t>
            </a:r>
            <a:r>
              <a:rPr lang="en-US" dirty="0"/>
              <a:t>, </a:t>
            </a:r>
            <a:r>
              <a:rPr lang="en-US" dirty="0" err="1"/>
              <a:t>Закон</a:t>
            </a:r>
            <a:r>
              <a:rPr lang="en-US" dirty="0"/>
              <a:t> о </a:t>
            </a:r>
            <a:r>
              <a:rPr lang="en-US" dirty="0" err="1"/>
              <a:t>одузимању</a:t>
            </a:r>
            <a:r>
              <a:rPr lang="en-US" dirty="0"/>
              <a:t> </a:t>
            </a:r>
            <a:r>
              <a:rPr lang="en-US" dirty="0" err="1"/>
              <a:t>имовине</a:t>
            </a:r>
            <a:r>
              <a:rPr lang="en-US" dirty="0"/>
              <a:t> </a:t>
            </a:r>
            <a:r>
              <a:rPr lang="en-US" dirty="0" err="1"/>
              <a:t>проистекле</a:t>
            </a:r>
            <a:r>
              <a:rPr lang="en-US" dirty="0"/>
              <a:t> </a:t>
            </a:r>
            <a:r>
              <a:rPr lang="en-US" dirty="0" err="1"/>
              <a:t>из</a:t>
            </a:r>
            <a:r>
              <a:rPr lang="en-US" dirty="0"/>
              <a:t> </a:t>
            </a:r>
            <a:r>
              <a:rPr lang="en-US" dirty="0" err="1"/>
              <a:t>кривичног</a:t>
            </a:r>
            <a:r>
              <a:rPr lang="en-US" dirty="0"/>
              <a:t> </a:t>
            </a:r>
            <a:r>
              <a:rPr lang="en-US" dirty="0" err="1"/>
              <a:t>дела</a:t>
            </a:r>
            <a:r>
              <a:rPr lang="en-US" dirty="0"/>
              <a:t> </a:t>
            </a:r>
            <a:r>
              <a:rPr lang="en-US" dirty="0" err="1"/>
              <a:t>из</a:t>
            </a:r>
            <a:r>
              <a:rPr lang="en-US" dirty="0"/>
              <a:t> 2008. </a:t>
            </a:r>
            <a:r>
              <a:rPr lang="en-US" dirty="0" err="1" smtClean="0"/>
              <a:t>године</a:t>
            </a:r>
            <a:r>
              <a:rPr lang="en-US" dirty="0" smtClean="0"/>
              <a:t>,</a:t>
            </a:r>
            <a:r>
              <a:rPr lang="x-none" dirty="0" smtClean="0"/>
              <a:t> </a:t>
            </a:r>
            <a:r>
              <a:rPr lang="en-US" dirty="0" err="1" smtClean="0"/>
              <a:t>измене</a:t>
            </a:r>
            <a:r>
              <a:rPr lang="en-US" dirty="0" smtClean="0"/>
              <a:t> </a:t>
            </a:r>
            <a:r>
              <a:rPr lang="en-US" dirty="0"/>
              <a:t>и </a:t>
            </a:r>
            <a:r>
              <a:rPr lang="en-US" dirty="0" err="1"/>
              <a:t>допуне</a:t>
            </a:r>
            <a:r>
              <a:rPr lang="en-US" dirty="0"/>
              <a:t> </a:t>
            </a:r>
            <a:r>
              <a:rPr lang="en-US" dirty="0" err="1"/>
              <a:t>Законика</a:t>
            </a:r>
            <a:r>
              <a:rPr lang="en-US" dirty="0"/>
              <a:t> о </a:t>
            </a:r>
            <a:r>
              <a:rPr lang="en-US" dirty="0" err="1"/>
              <a:t>кривичном</a:t>
            </a:r>
            <a:r>
              <a:rPr lang="en-US" dirty="0"/>
              <a:t> </a:t>
            </a:r>
            <a:r>
              <a:rPr lang="en-US" dirty="0" err="1"/>
              <a:t>поступку</a:t>
            </a:r>
            <a:r>
              <a:rPr lang="en-US" dirty="0"/>
              <a:t> </a:t>
            </a:r>
            <a:r>
              <a:rPr lang="en-US" dirty="0" err="1"/>
              <a:t>из</a:t>
            </a:r>
            <a:r>
              <a:rPr lang="en-US" dirty="0"/>
              <a:t> 2007. </a:t>
            </a:r>
            <a:r>
              <a:rPr lang="en-US" dirty="0" err="1"/>
              <a:t>године</a:t>
            </a:r>
            <a:r>
              <a:rPr lang="en-US" dirty="0"/>
              <a:t> </a:t>
            </a:r>
            <a:r>
              <a:rPr lang="en-US" dirty="0" err="1"/>
              <a:t>које</a:t>
            </a:r>
            <a:r>
              <a:rPr lang="en-US" dirty="0"/>
              <a:t> </a:t>
            </a:r>
            <a:r>
              <a:rPr lang="en-US" dirty="0" err="1"/>
              <a:t>се</a:t>
            </a:r>
            <a:r>
              <a:rPr lang="en-US" dirty="0"/>
              <a:t> </a:t>
            </a:r>
            <a:r>
              <a:rPr lang="en-US" dirty="0" err="1"/>
              <a:t>односе</a:t>
            </a:r>
            <a:r>
              <a:rPr lang="en-US" dirty="0"/>
              <a:t> </a:t>
            </a:r>
            <a:r>
              <a:rPr lang="en-US" dirty="0" err="1" smtClean="0"/>
              <a:t>на</a:t>
            </a:r>
            <a:r>
              <a:rPr lang="x-none" dirty="0" smtClean="0"/>
              <a:t> </a:t>
            </a:r>
            <a:r>
              <a:rPr lang="en-US" dirty="0" err="1" smtClean="0"/>
              <a:t>специјалне</a:t>
            </a:r>
            <a:r>
              <a:rPr lang="en-US" dirty="0" smtClean="0"/>
              <a:t> </a:t>
            </a:r>
            <a:r>
              <a:rPr lang="en-US" dirty="0" err="1"/>
              <a:t>истражне</a:t>
            </a:r>
            <a:r>
              <a:rPr lang="en-US" dirty="0"/>
              <a:t> </a:t>
            </a:r>
            <a:r>
              <a:rPr lang="en-US" dirty="0" err="1"/>
              <a:t>мере</a:t>
            </a:r>
            <a:r>
              <a:rPr lang="en-US" dirty="0"/>
              <a:t>, </a:t>
            </a:r>
            <a:r>
              <a:rPr lang="en-US" dirty="0" err="1"/>
              <a:t>Закон</a:t>
            </a:r>
            <a:r>
              <a:rPr lang="en-US" dirty="0"/>
              <a:t> о </a:t>
            </a:r>
            <a:r>
              <a:rPr lang="en-US" dirty="0" err="1"/>
              <a:t>државним</a:t>
            </a:r>
            <a:r>
              <a:rPr lang="en-US" dirty="0"/>
              <a:t> </a:t>
            </a:r>
            <a:r>
              <a:rPr lang="en-US" dirty="0" err="1"/>
              <a:t>службеницима</a:t>
            </a:r>
            <a:r>
              <a:rPr lang="en-US" dirty="0"/>
              <a:t> </a:t>
            </a:r>
            <a:r>
              <a:rPr lang="en-US" dirty="0" err="1"/>
              <a:t>из</a:t>
            </a:r>
            <a:r>
              <a:rPr lang="en-US" dirty="0"/>
              <a:t> 2005. </a:t>
            </a:r>
            <a:r>
              <a:rPr lang="en-US" dirty="0" err="1"/>
              <a:t>године</a:t>
            </a:r>
            <a:r>
              <a:rPr lang="en-US" dirty="0"/>
              <a:t>, и </a:t>
            </a:r>
            <a:r>
              <a:rPr lang="en-US" dirty="0" err="1" smtClean="0"/>
              <a:t>измене</a:t>
            </a:r>
            <a:r>
              <a:rPr lang="x-none" dirty="0" smtClean="0"/>
              <a:t> </a:t>
            </a:r>
            <a:r>
              <a:rPr lang="en-US" dirty="0" smtClean="0"/>
              <a:t>и </a:t>
            </a:r>
            <a:r>
              <a:rPr lang="en-US" dirty="0" err="1"/>
              <a:t>допуне</a:t>
            </a:r>
            <a:r>
              <a:rPr lang="en-US" dirty="0"/>
              <a:t> </a:t>
            </a:r>
            <a:r>
              <a:rPr lang="en-US" dirty="0" err="1"/>
              <a:t>Закона</a:t>
            </a:r>
            <a:r>
              <a:rPr lang="en-US" dirty="0"/>
              <a:t> о </a:t>
            </a:r>
            <a:r>
              <a:rPr lang="en-US" dirty="0" err="1"/>
              <a:t>слободном</a:t>
            </a:r>
            <a:r>
              <a:rPr lang="en-US" dirty="0"/>
              <a:t> </a:t>
            </a:r>
            <a:r>
              <a:rPr lang="en-US" dirty="0" err="1"/>
              <a:t>приступу</a:t>
            </a:r>
            <a:r>
              <a:rPr lang="en-US" dirty="0"/>
              <a:t> </a:t>
            </a:r>
            <a:r>
              <a:rPr lang="en-US" dirty="0" err="1"/>
              <a:t>информацијама</a:t>
            </a:r>
            <a:r>
              <a:rPr lang="en-US" dirty="0"/>
              <a:t> </a:t>
            </a:r>
            <a:r>
              <a:rPr lang="en-US" dirty="0" err="1"/>
              <a:t>од</a:t>
            </a:r>
            <a:r>
              <a:rPr lang="en-US" dirty="0"/>
              <a:t> </a:t>
            </a:r>
            <a:r>
              <a:rPr lang="en-US" dirty="0" err="1"/>
              <a:t>јавног</a:t>
            </a:r>
            <a:r>
              <a:rPr lang="en-US" dirty="0"/>
              <a:t> </a:t>
            </a:r>
            <a:r>
              <a:rPr lang="en-US" dirty="0" err="1"/>
              <a:t>значаја</a:t>
            </a:r>
            <a:r>
              <a:rPr lang="en-US" dirty="0"/>
              <a:t> </a:t>
            </a:r>
            <a:r>
              <a:rPr lang="en-US" dirty="0" err="1"/>
              <a:t>из</a:t>
            </a:r>
            <a:r>
              <a:rPr lang="en-US" dirty="0"/>
              <a:t> 2009</a:t>
            </a:r>
            <a:r>
              <a:rPr lang="en-US" dirty="0" smtClean="0"/>
              <a:t>.</a:t>
            </a:r>
            <a:r>
              <a:rPr lang="x-none" dirty="0" smtClean="0"/>
              <a:t> </a:t>
            </a:r>
            <a:r>
              <a:rPr lang="en-US" dirty="0" err="1" smtClean="0"/>
              <a:t>године</a:t>
            </a:r>
            <a:r>
              <a:rPr lang="en-US" dirty="0"/>
              <a:t>. </a:t>
            </a:r>
            <a:r>
              <a:rPr lang="en-US" b="1" dirty="0" err="1"/>
              <a:t>Међутим</a:t>
            </a:r>
            <a:r>
              <a:rPr lang="en-US" b="1" dirty="0"/>
              <a:t>, </a:t>
            </a:r>
            <a:r>
              <a:rPr lang="en-US" b="1" dirty="0" err="1"/>
              <a:t>спровођење</a:t>
            </a:r>
            <a:r>
              <a:rPr lang="en-US" b="1" dirty="0"/>
              <a:t> </a:t>
            </a:r>
            <a:r>
              <a:rPr lang="en-US" b="1" dirty="0" err="1"/>
              <a:t>законодавства</a:t>
            </a:r>
            <a:r>
              <a:rPr lang="en-US" b="1" dirty="0"/>
              <a:t> и </a:t>
            </a:r>
            <a:r>
              <a:rPr lang="en-US" b="1" dirty="0" err="1"/>
              <a:t>практични</a:t>
            </a:r>
            <a:r>
              <a:rPr lang="en-US" b="1" dirty="0"/>
              <a:t> </a:t>
            </a:r>
            <a:r>
              <a:rPr lang="en-US" b="1" dirty="0" err="1" smtClean="0"/>
              <a:t>резултат</a:t>
            </a:r>
            <a:r>
              <a:rPr lang="x-none" b="1" dirty="0" smtClean="0"/>
              <a:t>и </a:t>
            </a:r>
            <a:r>
              <a:rPr lang="en-US" b="1" dirty="0" err="1" smtClean="0"/>
              <a:t>још</a:t>
            </a:r>
            <a:r>
              <a:rPr lang="en-US" b="1" dirty="0" smtClean="0"/>
              <a:t> </a:t>
            </a:r>
            <a:r>
              <a:rPr lang="en-US" b="1" dirty="0" err="1" smtClean="0"/>
              <a:t>увек</a:t>
            </a:r>
            <a:r>
              <a:rPr lang="x-none" b="1" dirty="0" smtClean="0"/>
              <a:t> </a:t>
            </a:r>
            <a:r>
              <a:rPr lang="en-US" b="1" dirty="0" err="1" smtClean="0"/>
              <a:t>недостају</a:t>
            </a:r>
            <a:r>
              <a:rPr lang="en-US" dirty="0"/>
              <a:t>.  </a:t>
            </a:r>
            <a:endParaRPr lang="x-none" dirty="0" smtClean="0"/>
          </a:p>
          <a:p>
            <a:pPr marL="274320" indent="-274320" fontAlgn="auto">
              <a:spcAft>
                <a:spcPts val="0"/>
              </a:spcAft>
              <a:buFont typeface="Arial" pitchFamily="34" charset="0"/>
              <a:buChar char="•"/>
              <a:defRPr/>
            </a:pPr>
            <a:endParaRPr lang="x-none" dirty="0" smtClean="0"/>
          </a:p>
          <a:p>
            <a:pPr marL="274320" indent="-274320" algn="just" fontAlgn="auto">
              <a:spcAft>
                <a:spcPts val="0"/>
              </a:spcAft>
              <a:buFont typeface="Arial" pitchFamily="34" charset="0"/>
              <a:buChar char="•"/>
              <a:defRPr/>
            </a:pPr>
            <a:r>
              <a:rPr lang="x-none" i="1" dirty="0" smtClean="0"/>
              <a:t>Коментар: Оцена о правном оквиру није у потпуности тачна. И даље недостају неки битни прописи (нпр. лобирање, заштита узбуњивача, транспарентност медијског власништва) а и многе постојеће је потребно побољшати. Завршна оцена указује на то да ће ЕУ пратити да ли се закони примењују и на томе засновати свој суд у будућности. </a:t>
            </a:r>
            <a:endParaRPr lang="x-none" i="1" dirty="0"/>
          </a:p>
          <a:p>
            <a:pPr marL="274320" indent="-274320" fontAlgn="auto">
              <a:spcAft>
                <a:spcPts val="0"/>
              </a:spcAft>
              <a:buFont typeface="Arial" pitchFamily="34" charset="0"/>
              <a:buChar char="•"/>
              <a:defRPr/>
            </a:pPr>
            <a:endParaRPr lang="en-US" dirty="0"/>
          </a:p>
          <a:p>
            <a:pPr marL="274320" indent="-274320" fontAlgn="auto">
              <a:spcAft>
                <a:spcPts val="0"/>
              </a:spcAft>
              <a:buFont typeface="Arial" pitchFamily="34" charset="0"/>
              <a:buChar char="•"/>
              <a:defRPr/>
            </a:pPr>
            <a:endParaRPr lang="en-US" dirty="0"/>
          </a:p>
        </p:txBody>
      </p:sp>
      <p:pic>
        <p:nvPicPr>
          <p:cNvPr id="18436" name="Picture 4" descr="ts-logo-izbor"/>
          <p:cNvPicPr>
            <a:picLocks noChangeAspect="1" noChangeArrowheads="1"/>
          </p:cNvPicPr>
          <p:nvPr/>
        </p:nvPicPr>
        <p:blipFill>
          <a:blip r:embed="rId2"/>
          <a:srcRect/>
          <a:stretch>
            <a:fillRect/>
          </a:stretch>
        </p:blipFill>
        <p:spPr bwMode="auto">
          <a:xfrm>
            <a:off x="6164263" y="6019800"/>
            <a:ext cx="2614612" cy="533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solidFill>
                  <a:srgbClr val="7B9899"/>
                </a:solidFill>
              </a:rPr>
              <a:t>Стратегија и координација</a:t>
            </a:r>
          </a:p>
        </p:txBody>
      </p:sp>
      <p:sp>
        <p:nvSpPr>
          <p:cNvPr id="3" name="Content Placeholder 2"/>
          <p:cNvSpPr>
            <a:spLocks noGrp="1"/>
          </p:cNvSpPr>
          <p:nvPr>
            <p:ph sz="quarter" idx="1"/>
          </p:nvPr>
        </p:nvSpPr>
        <p:spPr>
          <a:xfrm>
            <a:off x="301625" y="1527175"/>
            <a:ext cx="8504238" cy="4572000"/>
          </a:xfrm>
        </p:spPr>
        <p:txBody>
          <a:bodyPr rtlCol="0">
            <a:normAutofit fontScale="70000" lnSpcReduction="20000"/>
          </a:bodyPr>
          <a:lstStyle/>
          <a:p>
            <a:pPr marL="274320" indent="-274320" fontAlgn="auto">
              <a:spcAft>
                <a:spcPts val="0"/>
              </a:spcAft>
              <a:buFont typeface="Arial" pitchFamily="34" charset="0"/>
              <a:buChar char="•"/>
              <a:defRPr/>
            </a:pPr>
            <a:r>
              <a:rPr lang="en-US" dirty="0" err="1" smtClean="0"/>
              <a:t>Влада</a:t>
            </a:r>
            <a:r>
              <a:rPr lang="en-US" dirty="0" smtClean="0"/>
              <a:t> </a:t>
            </a:r>
            <a:r>
              <a:rPr lang="en-US" dirty="0" err="1" smtClean="0"/>
              <a:t>је</a:t>
            </a:r>
            <a:r>
              <a:rPr lang="en-US" dirty="0" smtClean="0"/>
              <a:t> 2005. </a:t>
            </a:r>
            <a:r>
              <a:rPr lang="en-US" dirty="0" err="1" smtClean="0"/>
              <a:t>године</a:t>
            </a:r>
            <a:r>
              <a:rPr lang="en-US" dirty="0" smtClean="0"/>
              <a:t> </a:t>
            </a:r>
            <a:r>
              <a:rPr lang="en-US" dirty="0" err="1" smtClean="0"/>
              <a:t>усвојила</a:t>
            </a:r>
            <a:r>
              <a:rPr lang="en-US" dirty="0" smtClean="0"/>
              <a:t> </a:t>
            </a:r>
            <a:r>
              <a:rPr lang="en-US" dirty="0" err="1" smtClean="0"/>
              <a:t>Националну</a:t>
            </a:r>
            <a:r>
              <a:rPr lang="en-US" dirty="0" smtClean="0"/>
              <a:t> </a:t>
            </a:r>
            <a:r>
              <a:rPr lang="en-US" dirty="0" err="1" smtClean="0"/>
              <a:t>стратегију</a:t>
            </a:r>
            <a:r>
              <a:rPr lang="en-US" dirty="0" smtClean="0"/>
              <a:t> </a:t>
            </a:r>
            <a:r>
              <a:rPr lang="en-US" dirty="0" err="1" smtClean="0"/>
              <a:t>за</a:t>
            </a:r>
            <a:r>
              <a:rPr lang="en-US" dirty="0" smtClean="0"/>
              <a:t> </a:t>
            </a:r>
            <a:r>
              <a:rPr lang="en-US" dirty="0" err="1" smtClean="0"/>
              <a:t>борбу</a:t>
            </a:r>
            <a:r>
              <a:rPr lang="en-US" dirty="0" smtClean="0"/>
              <a:t> </a:t>
            </a:r>
            <a:r>
              <a:rPr lang="en-US" dirty="0" err="1" smtClean="0"/>
              <a:t>против</a:t>
            </a:r>
            <a:r>
              <a:rPr lang="en-US" dirty="0" smtClean="0"/>
              <a:t> </a:t>
            </a:r>
            <a:r>
              <a:rPr lang="en-US" dirty="0" err="1" smtClean="0"/>
              <a:t>корупције</a:t>
            </a:r>
            <a:r>
              <a:rPr lang="en-US" dirty="0" smtClean="0"/>
              <a:t> и</a:t>
            </a:r>
            <a:r>
              <a:rPr lang="x-none" dirty="0" smtClean="0"/>
              <a:t> </a:t>
            </a:r>
            <a:r>
              <a:rPr lang="en-US" dirty="0" err="1" smtClean="0"/>
              <a:t>одговарајући</a:t>
            </a:r>
            <a:r>
              <a:rPr lang="en-US" dirty="0" smtClean="0"/>
              <a:t> </a:t>
            </a:r>
            <a:r>
              <a:rPr lang="en-US" dirty="0" err="1" smtClean="0"/>
              <a:t>Акциони</a:t>
            </a:r>
            <a:r>
              <a:rPr lang="en-US" dirty="0" smtClean="0"/>
              <a:t> </a:t>
            </a:r>
            <a:r>
              <a:rPr lang="en-US" dirty="0" err="1" smtClean="0"/>
              <a:t>план</a:t>
            </a:r>
            <a:r>
              <a:rPr lang="en-US" dirty="0" smtClean="0"/>
              <a:t>. </a:t>
            </a:r>
            <a:r>
              <a:rPr lang="en-US" dirty="0" err="1" smtClean="0"/>
              <a:t>Стратегија</a:t>
            </a:r>
            <a:r>
              <a:rPr lang="en-US" dirty="0" smtClean="0"/>
              <a:t> и </a:t>
            </a:r>
            <a:r>
              <a:rPr lang="en-US" dirty="0" err="1" smtClean="0"/>
              <a:t>Акциони</a:t>
            </a:r>
            <a:r>
              <a:rPr lang="en-US" dirty="0" smtClean="0"/>
              <a:t> </a:t>
            </a:r>
            <a:r>
              <a:rPr lang="en-US" dirty="0" err="1" smtClean="0"/>
              <a:t>план</a:t>
            </a:r>
            <a:r>
              <a:rPr lang="en-US" dirty="0" smtClean="0"/>
              <a:t> </a:t>
            </a:r>
            <a:r>
              <a:rPr lang="en-US" dirty="0" err="1" smtClean="0"/>
              <a:t>су</a:t>
            </a:r>
            <a:r>
              <a:rPr lang="en-US" dirty="0" smtClean="0"/>
              <a:t> </a:t>
            </a:r>
            <a:r>
              <a:rPr lang="en-US" dirty="0" err="1" smtClean="0"/>
              <a:t>спровођени</a:t>
            </a:r>
            <a:r>
              <a:rPr lang="en-US" dirty="0" smtClean="0"/>
              <a:t> </a:t>
            </a:r>
            <a:r>
              <a:rPr lang="en-US" dirty="0" err="1" smtClean="0"/>
              <a:t>споро</a:t>
            </a:r>
            <a:r>
              <a:rPr lang="en-US" dirty="0" smtClean="0"/>
              <a:t> и</a:t>
            </a:r>
            <a:r>
              <a:rPr lang="x-none" dirty="0" smtClean="0"/>
              <a:t> </a:t>
            </a:r>
            <a:r>
              <a:rPr lang="en-US" dirty="0" err="1" smtClean="0"/>
              <a:t>потребно</a:t>
            </a:r>
            <a:r>
              <a:rPr lang="en-US" dirty="0" smtClean="0"/>
              <a:t> </a:t>
            </a:r>
            <a:r>
              <a:rPr lang="en-US" dirty="0" err="1" smtClean="0"/>
              <a:t>их</a:t>
            </a:r>
            <a:r>
              <a:rPr lang="en-US" dirty="0" smtClean="0"/>
              <a:t> </a:t>
            </a:r>
            <a:r>
              <a:rPr lang="en-US" dirty="0" err="1" smtClean="0"/>
              <a:t>је</a:t>
            </a:r>
            <a:r>
              <a:rPr lang="en-US" dirty="0" smtClean="0"/>
              <a:t> </a:t>
            </a:r>
            <a:r>
              <a:rPr lang="en-US" dirty="0" err="1" smtClean="0"/>
              <a:t>ажурирати</a:t>
            </a:r>
            <a:r>
              <a:rPr lang="en-US" dirty="0" smtClean="0"/>
              <a:t>. </a:t>
            </a:r>
            <a:r>
              <a:rPr lang="en-US" dirty="0" err="1" smtClean="0"/>
              <a:t>Постојећа</a:t>
            </a:r>
            <a:r>
              <a:rPr lang="en-US" dirty="0" smtClean="0"/>
              <a:t> </a:t>
            </a:r>
            <a:r>
              <a:rPr lang="en-US" dirty="0" err="1" smtClean="0"/>
              <a:t>Стратегија</a:t>
            </a:r>
            <a:r>
              <a:rPr lang="en-US" dirty="0" smtClean="0"/>
              <a:t> </a:t>
            </a:r>
            <a:r>
              <a:rPr lang="en-US" dirty="0" err="1" smtClean="0"/>
              <a:t>не</a:t>
            </a:r>
            <a:r>
              <a:rPr lang="en-US" dirty="0" smtClean="0"/>
              <a:t> </a:t>
            </a:r>
            <a:r>
              <a:rPr lang="en-US" dirty="0" err="1" smtClean="0"/>
              <a:t>обухвата</a:t>
            </a:r>
            <a:r>
              <a:rPr lang="en-US" dirty="0" smtClean="0"/>
              <a:t> </a:t>
            </a:r>
            <a:r>
              <a:rPr lang="en-US" dirty="0" err="1" smtClean="0"/>
              <a:t>секторе</a:t>
            </a:r>
            <a:r>
              <a:rPr lang="en-US" dirty="0" smtClean="0"/>
              <a:t> </a:t>
            </a:r>
            <a:r>
              <a:rPr lang="en-US" dirty="0" err="1" smtClean="0"/>
              <a:t>образовања</a:t>
            </a:r>
            <a:r>
              <a:rPr lang="en-US" dirty="0" smtClean="0"/>
              <a:t> и</a:t>
            </a:r>
            <a:r>
              <a:rPr lang="x-none" dirty="0"/>
              <a:t> </a:t>
            </a:r>
            <a:r>
              <a:rPr lang="en-US" dirty="0" err="1" smtClean="0"/>
              <a:t>здравства</a:t>
            </a:r>
            <a:r>
              <a:rPr lang="en-US" dirty="0" smtClean="0"/>
              <a:t>, а </a:t>
            </a:r>
            <a:r>
              <a:rPr lang="en-US" dirty="0" err="1" smtClean="0"/>
              <a:t>то</a:t>
            </a:r>
            <a:r>
              <a:rPr lang="en-US" dirty="0" smtClean="0"/>
              <a:t> </a:t>
            </a:r>
            <a:r>
              <a:rPr lang="en-US" dirty="0" err="1" smtClean="0"/>
              <a:t>су</a:t>
            </a:r>
            <a:r>
              <a:rPr lang="en-US" dirty="0" smtClean="0"/>
              <a:t> </a:t>
            </a:r>
            <a:r>
              <a:rPr lang="en-US" dirty="0" err="1" smtClean="0"/>
              <a:t>области</a:t>
            </a:r>
            <a:r>
              <a:rPr lang="en-US" dirty="0" smtClean="0"/>
              <a:t> </a:t>
            </a:r>
            <a:r>
              <a:rPr lang="en-US" dirty="0" err="1" smtClean="0"/>
              <a:t>подложне</a:t>
            </a:r>
            <a:r>
              <a:rPr lang="en-US" dirty="0" smtClean="0"/>
              <a:t> </a:t>
            </a:r>
            <a:r>
              <a:rPr lang="en-US" dirty="0" err="1" smtClean="0"/>
              <a:t>корупцији</a:t>
            </a:r>
            <a:r>
              <a:rPr lang="en-US" dirty="0" smtClean="0"/>
              <a:t>. </a:t>
            </a:r>
            <a:r>
              <a:rPr lang="en-US" dirty="0" err="1" smtClean="0"/>
              <a:t>Акциони</a:t>
            </a:r>
            <a:r>
              <a:rPr lang="en-US" dirty="0" smtClean="0"/>
              <a:t> </a:t>
            </a:r>
            <a:r>
              <a:rPr lang="en-US" dirty="0" err="1" smtClean="0"/>
              <a:t>план</a:t>
            </a:r>
            <a:r>
              <a:rPr lang="x-none" dirty="0"/>
              <a:t> </a:t>
            </a:r>
            <a:r>
              <a:rPr lang="en-US" dirty="0" err="1" smtClean="0"/>
              <a:t>не</a:t>
            </a:r>
            <a:r>
              <a:rPr lang="en-US" dirty="0" smtClean="0"/>
              <a:t> </a:t>
            </a:r>
            <a:r>
              <a:rPr lang="en-US" dirty="0" err="1" smtClean="0"/>
              <a:t>дефинише</a:t>
            </a:r>
            <a:r>
              <a:rPr lang="en-US" dirty="0" smtClean="0"/>
              <a:t> </a:t>
            </a:r>
            <a:r>
              <a:rPr lang="en-US" dirty="0" err="1" smtClean="0"/>
              <a:t>прецизн</a:t>
            </a:r>
            <a:r>
              <a:rPr lang="x-none" dirty="0" smtClean="0"/>
              <a:t>о </a:t>
            </a:r>
            <a:r>
              <a:rPr lang="en-US" dirty="0" err="1" smtClean="0"/>
              <a:t>активности</a:t>
            </a:r>
            <a:r>
              <a:rPr lang="en-US" dirty="0" smtClean="0"/>
              <a:t> и </a:t>
            </a:r>
            <a:r>
              <a:rPr lang="en-US" dirty="0" err="1" smtClean="0"/>
              <a:t>не</a:t>
            </a:r>
            <a:r>
              <a:rPr lang="en-US" dirty="0" smtClean="0"/>
              <a:t> </a:t>
            </a:r>
            <a:r>
              <a:rPr lang="en-US" dirty="0" err="1" smtClean="0"/>
              <a:t>поставља</a:t>
            </a:r>
            <a:r>
              <a:rPr lang="en-US" dirty="0" smtClean="0"/>
              <a:t> </a:t>
            </a:r>
            <a:r>
              <a:rPr lang="en-US" dirty="0" err="1" smtClean="0"/>
              <a:t>јасне</a:t>
            </a:r>
            <a:r>
              <a:rPr lang="en-US" dirty="0" smtClean="0"/>
              <a:t> </a:t>
            </a:r>
            <a:r>
              <a:rPr lang="en-US" dirty="0" err="1" smtClean="0"/>
              <a:t>показатеље</a:t>
            </a:r>
            <a:r>
              <a:rPr lang="en-US" dirty="0" smtClean="0"/>
              <a:t>. </a:t>
            </a:r>
            <a:r>
              <a:rPr lang="en-US" dirty="0" err="1" smtClean="0"/>
              <a:t>Стратегија</a:t>
            </a:r>
            <a:r>
              <a:rPr lang="en-US" dirty="0" smtClean="0"/>
              <a:t> и </a:t>
            </a:r>
            <a:r>
              <a:rPr lang="en-US" dirty="0" err="1" smtClean="0"/>
              <a:t>Акциони</a:t>
            </a:r>
            <a:r>
              <a:rPr lang="en-US" dirty="0" smtClean="0"/>
              <a:t> </a:t>
            </a:r>
            <a:r>
              <a:rPr lang="en-US" dirty="0" err="1" smtClean="0"/>
              <a:t>план</a:t>
            </a:r>
            <a:r>
              <a:rPr lang="en-US" dirty="0" smtClean="0"/>
              <a:t> </a:t>
            </a:r>
            <a:r>
              <a:rPr lang="en-US" dirty="0" err="1" smtClean="0"/>
              <a:t>су</a:t>
            </a:r>
            <a:r>
              <a:rPr lang="en-US" dirty="0" smtClean="0"/>
              <a:t> у </a:t>
            </a:r>
            <a:r>
              <a:rPr lang="en-US" dirty="0" err="1" smtClean="0"/>
              <a:t>процесу</a:t>
            </a:r>
            <a:r>
              <a:rPr lang="x-none" dirty="0" smtClean="0"/>
              <a:t> </a:t>
            </a:r>
            <a:r>
              <a:rPr lang="en-US" dirty="0" err="1" smtClean="0"/>
              <a:t>ревизије</a:t>
            </a:r>
            <a:r>
              <a:rPr lang="en-US" dirty="0" smtClean="0"/>
              <a:t>. </a:t>
            </a:r>
            <a:r>
              <a:rPr lang="en-US" dirty="0" err="1" smtClean="0"/>
              <a:t>Министар</a:t>
            </a:r>
            <a:r>
              <a:rPr lang="en-US" dirty="0" smtClean="0"/>
              <a:t> </a:t>
            </a:r>
            <a:r>
              <a:rPr lang="en-US" dirty="0" err="1" smtClean="0"/>
              <a:t>правде</a:t>
            </a:r>
            <a:r>
              <a:rPr lang="en-US" dirty="0" smtClean="0"/>
              <a:t> </a:t>
            </a:r>
            <a:r>
              <a:rPr lang="en-US" dirty="0" err="1" smtClean="0"/>
              <a:t>именована</a:t>
            </a:r>
            <a:r>
              <a:rPr lang="en-US" dirty="0" smtClean="0"/>
              <a:t> </a:t>
            </a:r>
            <a:r>
              <a:rPr lang="en-US" dirty="0" err="1" smtClean="0"/>
              <a:t>је</a:t>
            </a:r>
            <a:r>
              <a:rPr lang="en-US" dirty="0" smtClean="0"/>
              <a:t> </a:t>
            </a:r>
            <a:r>
              <a:rPr lang="en-US" dirty="0" err="1" smtClean="0"/>
              <a:t>за</a:t>
            </a:r>
            <a:r>
              <a:rPr lang="x-none" dirty="0"/>
              <a:t> </a:t>
            </a:r>
            <a:r>
              <a:rPr lang="en-US" dirty="0" err="1" smtClean="0"/>
              <a:t>координатора</a:t>
            </a:r>
            <a:r>
              <a:rPr lang="en-US" dirty="0" smtClean="0"/>
              <a:t> </a:t>
            </a:r>
            <a:r>
              <a:rPr lang="en-US" dirty="0" err="1" smtClean="0"/>
              <a:t>за</a:t>
            </a:r>
            <a:r>
              <a:rPr lang="en-US" dirty="0" smtClean="0"/>
              <a:t> </a:t>
            </a:r>
            <a:r>
              <a:rPr lang="en-US" dirty="0" err="1" smtClean="0"/>
              <a:t>борбу</a:t>
            </a:r>
            <a:r>
              <a:rPr lang="en-US" dirty="0" smtClean="0"/>
              <a:t> </a:t>
            </a:r>
            <a:r>
              <a:rPr lang="en-US" dirty="0" err="1" smtClean="0"/>
              <a:t>против</a:t>
            </a:r>
            <a:r>
              <a:rPr lang="en-US" dirty="0" smtClean="0"/>
              <a:t> </a:t>
            </a:r>
            <a:r>
              <a:rPr lang="en-US" dirty="0" err="1" smtClean="0"/>
              <a:t>корупције</a:t>
            </a:r>
            <a:r>
              <a:rPr lang="en-US" dirty="0" smtClean="0"/>
              <a:t> у</a:t>
            </a:r>
            <a:r>
              <a:rPr lang="x-none" dirty="0" smtClean="0"/>
              <a:t> </a:t>
            </a:r>
            <a:r>
              <a:rPr lang="en-US" dirty="0" err="1" smtClean="0"/>
              <a:t>мају</a:t>
            </a:r>
            <a:r>
              <a:rPr lang="en-US" dirty="0" smtClean="0"/>
              <a:t> 2011.</a:t>
            </a:r>
            <a:r>
              <a:rPr lang="x-none" dirty="0" smtClean="0"/>
              <a:t> </a:t>
            </a:r>
            <a:r>
              <a:rPr lang="en-US" dirty="0" err="1" smtClean="0"/>
              <a:t>године</a:t>
            </a:r>
            <a:r>
              <a:rPr lang="en-US" dirty="0" smtClean="0"/>
              <a:t> у </a:t>
            </a:r>
            <a:r>
              <a:rPr lang="en-US" dirty="0" err="1" smtClean="0"/>
              <a:t>циљу</a:t>
            </a:r>
            <a:r>
              <a:rPr lang="en-US" dirty="0" smtClean="0"/>
              <a:t> </a:t>
            </a:r>
            <a:r>
              <a:rPr lang="en-US" dirty="0" err="1" smtClean="0"/>
              <a:t>унапређења</a:t>
            </a:r>
            <a:r>
              <a:rPr lang="en-US" dirty="0" smtClean="0"/>
              <a:t> </a:t>
            </a:r>
            <a:r>
              <a:rPr lang="en-US" dirty="0" err="1" smtClean="0"/>
              <a:t>досадашње</a:t>
            </a:r>
            <a:r>
              <a:rPr lang="en-US" dirty="0" smtClean="0"/>
              <a:t> </a:t>
            </a:r>
            <a:r>
              <a:rPr lang="en-US" dirty="0" err="1" smtClean="0"/>
              <a:t>неадекватне</a:t>
            </a:r>
            <a:r>
              <a:rPr lang="en-US" dirty="0" smtClean="0"/>
              <a:t> </a:t>
            </a:r>
            <a:r>
              <a:rPr lang="en-US" dirty="0" err="1" smtClean="0"/>
              <a:t>сарадње</a:t>
            </a:r>
            <a:r>
              <a:rPr lang="en-US" dirty="0" smtClean="0"/>
              <a:t> </a:t>
            </a:r>
            <a:r>
              <a:rPr lang="en-US" dirty="0" err="1" smtClean="0"/>
              <a:t>између</a:t>
            </a:r>
            <a:r>
              <a:rPr lang="x-none" dirty="0"/>
              <a:t> </a:t>
            </a:r>
            <a:r>
              <a:rPr lang="en-US" dirty="0" err="1" smtClean="0"/>
              <a:t>заинтересованих</a:t>
            </a:r>
            <a:r>
              <a:rPr lang="en-US" dirty="0" smtClean="0"/>
              <a:t> </a:t>
            </a:r>
            <a:r>
              <a:rPr lang="en-US" dirty="0" err="1" smtClean="0"/>
              <a:t>страна</a:t>
            </a:r>
            <a:r>
              <a:rPr lang="en-US" dirty="0" smtClean="0"/>
              <a:t> </a:t>
            </a:r>
            <a:r>
              <a:rPr lang="en-US" dirty="0" err="1" smtClean="0"/>
              <a:t>које</a:t>
            </a:r>
            <a:r>
              <a:rPr lang="en-US" dirty="0" smtClean="0"/>
              <a:t> </a:t>
            </a:r>
            <a:r>
              <a:rPr lang="en-US" dirty="0" err="1" smtClean="0"/>
              <a:t>су</a:t>
            </a:r>
            <a:r>
              <a:rPr lang="en-US" dirty="0" smtClean="0"/>
              <a:t> </a:t>
            </a:r>
            <a:r>
              <a:rPr lang="en-US" dirty="0" err="1" smtClean="0"/>
              <a:t>укључене</a:t>
            </a:r>
            <a:r>
              <a:rPr lang="en-US" dirty="0" smtClean="0"/>
              <a:t> у </a:t>
            </a:r>
            <a:r>
              <a:rPr lang="en-US" dirty="0" err="1" smtClean="0"/>
              <a:t>борбу</a:t>
            </a:r>
            <a:r>
              <a:rPr lang="en-US" dirty="0" smtClean="0"/>
              <a:t> </a:t>
            </a:r>
            <a:r>
              <a:rPr lang="en-US" dirty="0" err="1" smtClean="0"/>
              <a:t>против</a:t>
            </a:r>
            <a:r>
              <a:rPr lang="en-US" dirty="0" smtClean="0"/>
              <a:t> </a:t>
            </a:r>
            <a:r>
              <a:rPr lang="en-US" dirty="0" err="1" smtClean="0"/>
              <a:t>корупције</a:t>
            </a:r>
            <a:r>
              <a:rPr lang="en-US" dirty="0" smtClean="0"/>
              <a:t>.  </a:t>
            </a:r>
          </a:p>
          <a:p>
            <a:pPr marL="274320" indent="-274320" fontAlgn="auto">
              <a:spcAft>
                <a:spcPts val="0"/>
              </a:spcAft>
              <a:buFont typeface="Arial" pitchFamily="34" charset="0"/>
              <a:buChar char="•"/>
              <a:defRPr/>
            </a:pPr>
            <a:r>
              <a:rPr lang="x-none" i="1" dirty="0" smtClean="0"/>
              <a:t>Коментар: Тачне оцене о (не)спровођењу стратешких аката, али главни проблем није то што неке области „нису обухваћене“ већ што није било последица за неизвршење задатака.</a:t>
            </a:r>
          </a:p>
          <a:p>
            <a:pPr marL="274320" indent="-274320" fontAlgn="auto">
              <a:spcAft>
                <a:spcPts val="0"/>
              </a:spcAft>
              <a:buFont typeface="Arial" pitchFamily="34" charset="0"/>
              <a:buChar char="•"/>
              <a:defRPr/>
            </a:pPr>
            <a:r>
              <a:rPr lang="x-none" i="1" dirty="0" smtClean="0"/>
              <a:t>Недовољно прецизна одредба о координационој улози Министра правде (само органи извршне власти, а не сви државни органи). Борба против корупције мора да уважи поделу на три гране власти и не сме да угрози рад независних државних органа ни самосталност органа гоњења. </a:t>
            </a:r>
            <a:endParaRPr lang="en-US" i="1" dirty="0"/>
          </a:p>
        </p:txBody>
      </p:sp>
      <p:pic>
        <p:nvPicPr>
          <p:cNvPr id="19460" name="Picture 4" descr="ts-logo-izbor"/>
          <p:cNvPicPr>
            <a:picLocks noChangeAspect="1" noChangeArrowheads="1"/>
          </p:cNvPicPr>
          <p:nvPr/>
        </p:nvPicPr>
        <p:blipFill>
          <a:blip r:embed="rId2"/>
          <a:srcRect/>
          <a:stretch>
            <a:fillRect/>
          </a:stretch>
        </p:blipFill>
        <p:spPr bwMode="auto">
          <a:xfrm>
            <a:off x="6400800" y="6172200"/>
            <a:ext cx="2454275" cy="50006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solidFill>
                  <a:srgbClr val="7B9899"/>
                </a:solidFill>
              </a:rPr>
              <a:t>О Агенцији</a:t>
            </a:r>
          </a:p>
        </p:txBody>
      </p:sp>
      <p:sp>
        <p:nvSpPr>
          <p:cNvPr id="3" name="Content Placeholder 2"/>
          <p:cNvSpPr>
            <a:spLocks noGrp="1"/>
          </p:cNvSpPr>
          <p:nvPr>
            <p:ph sz="quarter" idx="1"/>
          </p:nvPr>
        </p:nvSpPr>
        <p:spPr>
          <a:xfrm>
            <a:off x="301625" y="1527175"/>
            <a:ext cx="8504238" cy="4572000"/>
          </a:xfrm>
        </p:spPr>
        <p:txBody>
          <a:bodyPr rtlCol="0">
            <a:normAutofit fontScale="70000" lnSpcReduction="20000"/>
          </a:bodyPr>
          <a:lstStyle/>
          <a:p>
            <a:pPr marL="274320" indent="-274320" algn="just" fontAlgn="auto">
              <a:spcAft>
                <a:spcPts val="0"/>
              </a:spcAft>
              <a:buFont typeface="Arial" pitchFamily="34" charset="0"/>
              <a:buChar char="•"/>
              <a:defRPr/>
            </a:pPr>
            <a:r>
              <a:rPr lang="en-US" dirty="0" err="1"/>
              <a:t>Агенција</a:t>
            </a:r>
            <a:r>
              <a:rPr lang="en-US" dirty="0"/>
              <a:t> </a:t>
            </a:r>
            <a:r>
              <a:rPr lang="en-US" dirty="0" err="1"/>
              <a:t>за</a:t>
            </a:r>
            <a:r>
              <a:rPr lang="en-US" dirty="0"/>
              <a:t> </a:t>
            </a:r>
            <a:r>
              <a:rPr lang="en-US" dirty="0" err="1"/>
              <a:t>борбу</a:t>
            </a:r>
            <a:r>
              <a:rPr lang="en-US" dirty="0"/>
              <a:t> </a:t>
            </a:r>
            <a:r>
              <a:rPr lang="en-US" dirty="0" err="1"/>
              <a:t>против</a:t>
            </a:r>
            <a:r>
              <a:rPr lang="en-US" dirty="0"/>
              <a:t> </a:t>
            </a:r>
            <a:r>
              <a:rPr lang="en-US" dirty="0" err="1"/>
              <a:t>корупције</a:t>
            </a:r>
            <a:r>
              <a:rPr lang="en-US" dirty="0"/>
              <a:t> </a:t>
            </a:r>
            <a:r>
              <a:rPr lang="en-US" dirty="0" err="1"/>
              <a:t>почела</a:t>
            </a:r>
            <a:r>
              <a:rPr lang="en-US" dirty="0"/>
              <a:t> </a:t>
            </a:r>
            <a:r>
              <a:rPr lang="en-US" dirty="0" err="1"/>
              <a:t>је</a:t>
            </a:r>
            <a:r>
              <a:rPr lang="en-US" dirty="0"/>
              <a:t> </a:t>
            </a:r>
            <a:r>
              <a:rPr lang="en-US" dirty="0" err="1"/>
              <a:t>са</a:t>
            </a:r>
            <a:r>
              <a:rPr lang="en-US" dirty="0"/>
              <a:t> </a:t>
            </a:r>
            <a:r>
              <a:rPr lang="en-US" dirty="0" err="1"/>
              <a:t>радом</a:t>
            </a:r>
            <a:r>
              <a:rPr lang="en-US" dirty="0"/>
              <a:t> </a:t>
            </a:r>
            <a:r>
              <a:rPr lang="en-US" dirty="0" err="1"/>
              <a:t>као</a:t>
            </a:r>
            <a:r>
              <a:rPr lang="en-US" dirty="0"/>
              <a:t> </a:t>
            </a:r>
            <a:r>
              <a:rPr lang="en-US" dirty="0" err="1"/>
              <a:t>централно</a:t>
            </a:r>
            <a:r>
              <a:rPr lang="en-US" dirty="0"/>
              <a:t> </a:t>
            </a:r>
            <a:r>
              <a:rPr lang="en-US" dirty="0" err="1"/>
              <a:t>тело</a:t>
            </a:r>
            <a:r>
              <a:rPr lang="en-US" dirty="0"/>
              <a:t> у </a:t>
            </a:r>
            <a:r>
              <a:rPr lang="en-US" dirty="0" err="1" smtClean="0"/>
              <a:t>борби</a:t>
            </a:r>
            <a:r>
              <a:rPr lang="x-none" dirty="0" smtClean="0"/>
              <a:t>  </a:t>
            </a:r>
            <a:r>
              <a:rPr lang="en-US" dirty="0" err="1" smtClean="0"/>
              <a:t>против</a:t>
            </a:r>
            <a:r>
              <a:rPr lang="en-US" dirty="0" smtClean="0"/>
              <a:t> </a:t>
            </a:r>
            <a:r>
              <a:rPr lang="en-US" dirty="0" err="1"/>
              <a:t>корупције</a:t>
            </a:r>
            <a:r>
              <a:rPr lang="en-US" dirty="0"/>
              <a:t> 2010. </a:t>
            </a:r>
            <a:r>
              <a:rPr lang="en-US" dirty="0" err="1"/>
              <a:t>године</a:t>
            </a:r>
            <a:r>
              <a:rPr lang="en-US" dirty="0"/>
              <a:t>. </a:t>
            </a:r>
            <a:r>
              <a:rPr lang="en-US" dirty="0" err="1"/>
              <a:t>Агенцијом</a:t>
            </a:r>
            <a:r>
              <a:rPr lang="en-US" dirty="0"/>
              <a:t> </a:t>
            </a:r>
            <a:r>
              <a:rPr lang="en-US" dirty="0" err="1"/>
              <a:t>руководи</a:t>
            </a:r>
            <a:r>
              <a:rPr lang="en-US" dirty="0"/>
              <a:t> </a:t>
            </a:r>
            <a:r>
              <a:rPr lang="en-US" dirty="0" err="1"/>
              <a:t>директор</a:t>
            </a:r>
            <a:r>
              <a:rPr lang="en-US" dirty="0"/>
              <a:t> </a:t>
            </a:r>
            <a:r>
              <a:rPr lang="en-US" dirty="0" err="1"/>
              <a:t>којег</a:t>
            </a:r>
            <a:r>
              <a:rPr lang="en-US" dirty="0"/>
              <a:t> </a:t>
            </a:r>
            <a:r>
              <a:rPr lang="en-US" dirty="0" err="1"/>
              <a:t>именује</a:t>
            </a:r>
            <a:r>
              <a:rPr lang="en-US" dirty="0"/>
              <a:t> </a:t>
            </a:r>
            <a:r>
              <a:rPr lang="en-US" dirty="0" err="1"/>
              <a:t>Одбор</a:t>
            </a:r>
            <a:r>
              <a:rPr lang="en-US" dirty="0"/>
              <a:t> </a:t>
            </a:r>
            <a:r>
              <a:rPr lang="en-US" dirty="0" err="1" smtClean="0"/>
              <a:t>за</a:t>
            </a:r>
            <a:r>
              <a:rPr lang="x-none" dirty="0" smtClean="0"/>
              <a:t> </a:t>
            </a:r>
            <a:r>
              <a:rPr lang="en-US" dirty="0" err="1" smtClean="0"/>
              <a:t>борбу</a:t>
            </a:r>
            <a:r>
              <a:rPr lang="en-US" dirty="0" smtClean="0"/>
              <a:t> </a:t>
            </a:r>
            <a:r>
              <a:rPr lang="en-US" dirty="0" err="1"/>
              <a:t>против</a:t>
            </a:r>
            <a:r>
              <a:rPr lang="en-US" dirty="0"/>
              <a:t> </a:t>
            </a:r>
            <a:r>
              <a:rPr lang="en-US" dirty="0" err="1"/>
              <a:t>корупције</a:t>
            </a:r>
            <a:r>
              <a:rPr lang="en-US" dirty="0"/>
              <a:t> </a:t>
            </a:r>
            <a:r>
              <a:rPr lang="en-US" dirty="0" err="1"/>
              <a:t>чије</a:t>
            </a:r>
            <a:r>
              <a:rPr lang="en-US" dirty="0"/>
              <a:t> </a:t>
            </a:r>
            <a:r>
              <a:rPr lang="en-US" dirty="0" err="1"/>
              <a:t>чланове</a:t>
            </a:r>
            <a:r>
              <a:rPr lang="en-US" dirty="0"/>
              <a:t> </a:t>
            </a:r>
            <a:r>
              <a:rPr lang="en-US" dirty="0" err="1"/>
              <a:t>именује</a:t>
            </a:r>
            <a:r>
              <a:rPr lang="en-US" dirty="0"/>
              <a:t> </a:t>
            </a:r>
            <a:r>
              <a:rPr lang="en-US" dirty="0" err="1"/>
              <a:t>Скупштина</a:t>
            </a:r>
            <a:r>
              <a:rPr lang="en-US" dirty="0"/>
              <a:t>. </a:t>
            </a:r>
            <a:r>
              <a:rPr lang="en-US" dirty="0" err="1"/>
              <a:t>Агенција</a:t>
            </a:r>
            <a:r>
              <a:rPr lang="en-US" dirty="0"/>
              <a:t> </a:t>
            </a:r>
            <a:r>
              <a:rPr lang="en-US" dirty="0" err="1" smtClean="0"/>
              <a:t>Скупштини</a:t>
            </a:r>
            <a:r>
              <a:rPr lang="x-none" dirty="0" smtClean="0"/>
              <a:t> </a:t>
            </a:r>
            <a:r>
              <a:rPr lang="en-US" dirty="0" err="1" smtClean="0"/>
              <a:t>доставља</a:t>
            </a:r>
            <a:r>
              <a:rPr lang="en-US" dirty="0" smtClean="0"/>
              <a:t> </a:t>
            </a:r>
            <a:r>
              <a:rPr lang="en-US" dirty="0" err="1"/>
              <a:t>годишње</a:t>
            </a:r>
            <a:r>
              <a:rPr lang="en-US" dirty="0"/>
              <a:t> </a:t>
            </a:r>
            <a:r>
              <a:rPr lang="en-US" dirty="0" err="1"/>
              <a:t>извештаје</a:t>
            </a:r>
            <a:r>
              <a:rPr lang="en-US" dirty="0"/>
              <a:t>. </a:t>
            </a:r>
            <a:r>
              <a:rPr lang="en-US" dirty="0" err="1"/>
              <a:t>Овлашћења</a:t>
            </a:r>
            <a:r>
              <a:rPr lang="en-US" dirty="0"/>
              <a:t> </a:t>
            </a:r>
            <a:r>
              <a:rPr lang="en-US" dirty="0" err="1"/>
              <a:t>Агенције</a:t>
            </a:r>
            <a:r>
              <a:rPr lang="en-US" dirty="0"/>
              <a:t> </a:t>
            </a:r>
            <a:r>
              <a:rPr lang="en-US" dirty="0" err="1"/>
              <a:t>усмерена</a:t>
            </a:r>
            <a:r>
              <a:rPr lang="en-US" dirty="0"/>
              <a:t> </a:t>
            </a:r>
            <a:r>
              <a:rPr lang="en-US" dirty="0" err="1"/>
              <a:t>су</a:t>
            </a:r>
            <a:r>
              <a:rPr lang="en-US" dirty="0"/>
              <a:t> </a:t>
            </a:r>
            <a:r>
              <a:rPr lang="en-US" dirty="0" err="1"/>
              <a:t>на</a:t>
            </a:r>
            <a:r>
              <a:rPr lang="en-US" dirty="0"/>
              <a:t> </a:t>
            </a:r>
            <a:r>
              <a:rPr lang="en-US" dirty="0" err="1" smtClean="0"/>
              <a:t>превенцију</a:t>
            </a:r>
            <a:r>
              <a:rPr lang="x-none" dirty="0" smtClean="0"/>
              <a:t> </a:t>
            </a:r>
            <a:r>
              <a:rPr lang="en-US" dirty="0" err="1" smtClean="0"/>
              <a:t>корупције</a:t>
            </a:r>
            <a:r>
              <a:rPr lang="en-US" dirty="0"/>
              <a:t>. </a:t>
            </a:r>
            <a:r>
              <a:rPr lang="en-US" dirty="0" err="1"/>
              <a:t>Она</a:t>
            </a:r>
            <a:r>
              <a:rPr lang="en-US" dirty="0"/>
              <a:t> </a:t>
            </a:r>
            <a:r>
              <a:rPr lang="en-US" dirty="0" err="1"/>
              <a:t>обухватају</a:t>
            </a:r>
            <a:r>
              <a:rPr lang="en-US" dirty="0"/>
              <a:t> </a:t>
            </a:r>
            <a:r>
              <a:rPr lang="en-US" dirty="0" err="1" smtClean="0"/>
              <a:t>надзор</a:t>
            </a:r>
            <a:r>
              <a:rPr lang="x-none" dirty="0" smtClean="0"/>
              <a:t> </a:t>
            </a:r>
            <a:r>
              <a:rPr lang="en-US" dirty="0" err="1" smtClean="0"/>
              <a:t>над</a:t>
            </a:r>
            <a:r>
              <a:rPr lang="en-US" dirty="0" smtClean="0"/>
              <a:t> </a:t>
            </a:r>
            <a:r>
              <a:rPr lang="en-US" dirty="0" err="1"/>
              <a:t>спровођењем</a:t>
            </a:r>
            <a:r>
              <a:rPr lang="en-US" dirty="0"/>
              <a:t> </a:t>
            </a:r>
            <a:r>
              <a:rPr lang="en-US" dirty="0" err="1"/>
              <a:t>Националне</a:t>
            </a:r>
            <a:r>
              <a:rPr lang="en-US" dirty="0"/>
              <a:t> </a:t>
            </a:r>
            <a:r>
              <a:rPr lang="en-US" dirty="0" err="1"/>
              <a:t>стратегије</a:t>
            </a:r>
            <a:r>
              <a:rPr lang="en-US" dirty="0"/>
              <a:t> </a:t>
            </a:r>
            <a:r>
              <a:rPr lang="en-US" dirty="0" err="1"/>
              <a:t>за</a:t>
            </a:r>
            <a:r>
              <a:rPr lang="en-US" dirty="0"/>
              <a:t> </a:t>
            </a:r>
            <a:r>
              <a:rPr lang="en-US" dirty="0" err="1" smtClean="0"/>
              <a:t>борбу</a:t>
            </a:r>
            <a:r>
              <a:rPr lang="x-none" dirty="0" smtClean="0"/>
              <a:t> </a:t>
            </a:r>
            <a:r>
              <a:rPr lang="en-US" dirty="0" err="1" smtClean="0"/>
              <a:t>против</a:t>
            </a:r>
            <a:r>
              <a:rPr lang="en-US" dirty="0" smtClean="0"/>
              <a:t> </a:t>
            </a:r>
            <a:r>
              <a:rPr lang="en-US" dirty="0" err="1"/>
              <a:t>корупције</a:t>
            </a:r>
            <a:r>
              <a:rPr lang="en-US" dirty="0"/>
              <a:t> и </a:t>
            </a:r>
            <a:r>
              <a:rPr lang="en-US" dirty="0" err="1"/>
              <a:t>Акционог</a:t>
            </a:r>
            <a:r>
              <a:rPr lang="en-US" dirty="0"/>
              <a:t> </a:t>
            </a:r>
            <a:r>
              <a:rPr lang="en-US" dirty="0" err="1"/>
              <a:t>плана</a:t>
            </a:r>
            <a:r>
              <a:rPr lang="en-US" dirty="0"/>
              <a:t>, </a:t>
            </a:r>
            <a:r>
              <a:rPr lang="en-US" dirty="0" err="1"/>
              <a:t>надзор</a:t>
            </a:r>
            <a:r>
              <a:rPr lang="en-US" dirty="0"/>
              <a:t> </a:t>
            </a:r>
            <a:r>
              <a:rPr lang="en-US" dirty="0" err="1"/>
              <a:t>сукоба</a:t>
            </a:r>
            <a:r>
              <a:rPr lang="en-US" dirty="0"/>
              <a:t> </a:t>
            </a:r>
            <a:r>
              <a:rPr lang="en-US" dirty="0" err="1"/>
              <a:t>интереса</a:t>
            </a:r>
            <a:r>
              <a:rPr lang="en-US" dirty="0"/>
              <a:t>, </a:t>
            </a:r>
            <a:r>
              <a:rPr lang="en-US" dirty="0" err="1"/>
              <a:t>изјава</a:t>
            </a:r>
            <a:r>
              <a:rPr lang="en-US" dirty="0"/>
              <a:t> о </a:t>
            </a:r>
            <a:r>
              <a:rPr lang="en-US" dirty="0" err="1"/>
              <a:t>имовини</a:t>
            </a:r>
            <a:r>
              <a:rPr lang="en-US" dirty="0"/>
              <a:t> </a:t>
            </a:r>
            <a:r>
              <a:rPr lang="en-US" dirty="0" smtClean="0"/>
              <a:t>и</a:t>
            </a:r>
            <a:r>
              <a:rPr lang="x-none" dirty="0" smtClean="0"/>
              <a:t> </a:t>
            </a:r>
            <a:r>
              <a:rPr lang="en-US" dirty="0" err="1" smtClean="0"/>
              <a:t>примљених</a:t>
            </a:r>
            <a:r>
              <a:rPr lang="en-US" dirty="0" smtClean="0"/>
              <a:t> </a:t>
            </a:r>
            <a:r>
              <a:rPr lang="en-US" dirty="0" err="1"/>
              <a:t>поклона</a:t>
            </a:r>
            <a:r>
              <a:rPr lang="en-US" dirty="0"/>
              <a:t>, </a:t>
            </a:r>
            <a:r>
              <a:rPr lang="en-US" dirty="0" err="1"/>
              <a:t>надзор</a:t>
            </a:r>
            <a:r>
              <a:rPr lang="en-US" dirty="0"/>
              <a:t> </a:t>
            </a:r>
            <a:r>
              <a:rPr lang="en-US" dirty="0" err="1"/>
              <a:t>над</a:t>
            </a:r>
            <a:r>
              <a:rPr lang="en-US" dirty="0"/>
              <a:t> </a:t>
            </a:r>
            <a:r>
              <a:rPr lang="en-US" dirty="0" err="1"/>
              <a:t>финансирањем</a:t>
            </a:r>
            <a:r>
              <a:rPr lang="en-US" dirty="0"/>
              <a:t> </a:t>
            </a:r>
            <a:r>
              <a:rPr lang="en-US" dirty="0" err="1"/>
              <a:t>политичких</a:t>
            </a:r>
            <a:r>
              <a:rPr lang="en-US" dirty="0"/>
              <a:t> </a:t>
            </a:r>
            <a:r>
              <a:rPr lang="en-US" dirty="0" err="1"/>
              <a:t>странака</a:t>
            </a:r>
            <a:r>
              <a:rPr lang="en-US" dirty="0"/>
              <a:t>, </a:t>
            </a:r>
            <a:r>
              <a:rPr lang="en-US" dirty="0" err="1"/>
              <a:t>ревизије</a:t>
            </a:r>
            <a:r>
              <a:rPr lang="en-US" dirty="0"/>
              <a:t> </a:t>
            </a:r>
            <a:r>
              <a:rPr lang="en-US" dirty="0" err="1" smtClean="0"/>
              <a:t>нацрта</a:t>
            </a:r>
            <a:r>
              <a:rPr lang="x-none" dirty="0" smtClean="0"/>
              <a:t> </a:t>
            </a:r>
            <a:r>
              <a:rPr lang="en-US" dirty="0" err="1" smtClean="0"/>
              <a:t>закона</a:t>
            </a:r>
            <a:r>
              <a:rPr lang="en-US" dirty="0" smtClean="0"/>
              <a:t> </a:t>
            </a:r>
            <a:r>
              <a:rPr lang="en-US" dirty="0" err="1"/>
              <a:t>како</a:t>
            </a:r>
            <a:r>
              <a:rPr lang="en-US" dirty="0"/>
              <a:t> </a:t>
            </a:r>
            <a:r>
              <a:rPr lang="en-US" dirty="0" err="1"/>
              <a:t>би</a:t>
            </a:r>
            <a:r>
              <a:rPr lang="en-US" dirty="0"/>
              <a:t> </a:t>
            </a:r>
            <a:r>
              <a:rPr lang="en-US" dirty="0" err="1"/>
              <a:t>се</a:t>
            </a:r>
            <a:r>
              <a:rPr lang="en-US" dirty="0"/>
              <a:t> </a:t>
            </a:r>
            <a:r>
              <a:rPr lang="en-US" dirty="0" err="1"/>
              <a:t>утврдили</a:t>
            </a:r>
            <a:r>
              <a:rPr lang="en-US" dirty="0"/>
              <a:t> и </a:t>
            </a:r>
            <a:r>
              <a:rPr lang="en-US" dirty="0" err="1"/>
              <a:t>елиминисали</a:t>
            </a:r>
            <a:r>
              <a:rPr lang="en-US" dirty="0"/>
              <a:t> </a:t>
            </a:r>
            <a:r>
              <a:rPr lang="en-US" dirty="0" err="1"/>
              <a:t>ризици</a:t>
            </a:r>
            <a:r>
              <a:rPr lang="en-US" dirty="0"/>
              <a:t>, </a:t>
            </a:r>
            <a:r>
              <a:rPr lang="en-US" dirty="0" err="1"/>
              <a:t>планови</a:t>
            </a:r>
            <a:r>
              <a:rPr lang="en-US" dirty="0"/>
              <a:t> </a:t>
            </a:r>
            <a:r>
              <a:rPr lang="en-US" dirty="0" err="1"/>
              <a:t>интегритета</a:t>
            </a:r>
            <a:r>
              <a:rPr lang="en-US" dirty="0"/>
              <a:t>, и </a:t>
            </a:r>
            <a:r>
              <a:rPr lang="en-US" dirty="0" err="1" smtClean="0"/>
              <a:t>образовање</a:t>
            </a:r>
            <a:r>
              <a:rPr lang="x-none" dirty="0" smtClean="0"/>
              <a:t> </a:t>
            </a:r>
            <a:r>
              <a:rPr lang="en-US" dirty="0" smtClean="0"/>
              <a:t>о </a:t>
            </a:r>
            <a:r>
              <a:rPr lang="en-US" dirty="0" err="1"/>
              <a:t>корупцији</a:t>
            </a:r>
            <a:r>
              <a:rPr lang="en-US" dirty="0"/>
              <a:t>. </a:t>
            </a:r>
            <a:r>
              <a:rPr lang="en-US" dirty="0" err="1"/>
              <a:t>Агенција</a:t>
            </a:r>
            <a:r>
              <a:rPr lang="en-US" dirty="0"/>
              <a:t> </a:t>
            </a:r>
            <a:r>
              <a:rPr lang="en-US" dirty="0" err="1"/>
              <a:t>је</a:t>
            </a:r>
            <a:r>
              <a:rPr lang="en-US" dirty="0"/>
              <a:t> </a:t>
            </a:r>
            <a:r>
              <a:rPr lang="en-US" dirty="0" err="1"/>
              <a:t>преузела</a:t>
            </a:r>
            <a:r>
              <a:rPr lang="en-US" dirty="0"/>
              <a:t> </a:t>
            </a:r>
            <a:r>
              <a:rPr lang="en-US" dirty="0" err="1"/>
              <a:t>обавезе</a:t>
            </a:r>
            <a:r>
              <a:rPr lang="en-US" dirty="0"/>
              <a:t> </a:t>
            </a:r>
            <a:r>
              <a:rPr lang="en-US" dirty="0" err="1"/>
              <a:t>Републичког</a:t>
            </a:r>
            <a:r>
              <a:rPr lang="en-US" dirty="0"/>
              <a:t> </a:t>
            </a:r>
            <a:r>
              <a:rPr lang="en-US" dirty="0" err="1"/>
              <a:t>одбора</a:t>
            </a:r>
            <a:r>
              <a:rPr lang="en-US" dirty="0"/>
              <a:t> </a:t>
            </a:r>
            <a:r>
              <a:rPr lang="en-US" dirty="0" err="1"/>
              <a:t>за</a:t>
            </a:r>
            <a:r>
              <a:rPr lang="en-US" dirty="0"/>
              <a:t> </a:t>
            </a:r>
            <a:r>
              <a:rPr lang="en-US" dirty="0" err="1"/>
              <a:t>решавање</a:t>
            </a:r>
            <a:r>
              <a:rPr lang="en-US" dirty="0"/>
              <a:t> о </a:t>
            </a:r>
            <a:r>
              <a:rPr lang="en-US" dirty="0" err="1" smtClean="0"/>
              <a:t>сукобу</a:t>
            </a:r>
            <a:r>
              <a:rPr lang="x-none" dirty="0" smtClean="0"/>
              <a:t> </a:t>
            </a:r>
            <a:r>
              <a:rPr lang="en-US" dirty="0" err="1" smtClean="0"/>
              <a:t>интереса</a:t>
            </a:r>
            <a:r>
              <a:rPr lang="en-US" dirty="0"/>
              <a:t>, </a:t>
            </a:r>
            <a:r>
              <a:rPr lang="en-US" dirty="0" err="1"/>
              <a:t>који</a:t>
            </a:r>
            <a:r>
              <a:rPr lang="en-US" dirty="0"/>
              <a:t> </a:t>
            </a:r>
            <a:r>
              <a:rPr lang="en-US" dirty="0" err="1"/>
              <a:t>се</a:t>
            </a:r>
            <a:r>
              <a:rPr lang="en-US" dirty="0"/>
              <a:t> </a:t>
            </a:r>
            <a:r>
              <a:rPr lang="en-US" dirty="0" err="1"/>
              <a:t>од</a:t>
            </a:r>
            <a:r>
              <a:rPr lang="en-US" dirty="0"/>
              <a:t> </a:t>
            </a:r>
            <a:r>
              <a:rPr lang="en-US" dirty="0" err="1"/>
              <a:t>тог</a:t>
            </a:r>
            <a:r>
              <a:rPr lang="en-US" dirty="0"/>
              <a:t> </a:t>
            </a:r>
            <a:r>
              <a:rPr lang="en-US" dirty="0" err="1"/>
              <a:t>тренутка</a:t>
            </a:r>
            <a:r>
              <a:rPr lang="en-US" dirty="0"/>
              <a:t> </a:t>
            </a:r>
            <a:r>
              <a:rPr lang="en-US" dirty="0" err="1"/>
              <a:t>угашен</a:t>
            </a:r>
            <a:r>
              <a:rPr lang="en-US" dirty="0"/>
              <a:t>. </a:t>
            </a:r>
            <a:r>
              <a:rPr lang="en-US" dirty="0" err="1"/>
              <a:t>Агенција</a:t>
            </a:r>
            <a:r>
              <a:rPr lang="en-US" dirty="0"/>
              <a:t> </a:t>
            </a:r>
            <a:r>
              <a:rPr lang="en-US" dirty="0" err="1"/>
              <a:t>не</a:t>
            </a:r>
            <a:r>
              <a:rPr lang="en-US" dirty="0"/>
              <a:t> </a:t>
            </a:r>
            <a:r>
              <a:rPr lang="en-US" dirty="0" err="1"/>
              <a:t>поседује</a:t>
            </a:r>
            <a:r>
              <a:rPr lang="en-US" dirty="0"/>
              <a:t> </a:t>
            </a:r>
            <a:r>
              <a:rPr lang="en-US" dirty="0" err="1"/>
              <a:t>механизме</a:t>
            </a:r>
            <a:r>
              <a:rPr lang="en-US" dirty="0"/>
              <a:t> </a:t>
            </a:r>
            <a:r>
              <a:rPr lang="en-US" dirty="0" err="1"/>
              <a:t>који</a:t>
            </a:r>
            <a:r>
              <a:rPr lang="en-US" dirty="0"/>
              <a:t> </a:t>
            </a:r>
            <a:r>
              <a:rPr lang="en-US" dirty="0" err="1" smtClean="0"/>
              <a:t>би</a:t>
            </a:r>
            <a:r>
              <a:rPr lang="x-none" dirty="0" smtClean="0"/>
              <a:t> </a:t>
            </a:r>
            <a:r>
              <a:rPr lang="en-US" dirty="0" err="1" smtClean="0"/>
              <a:t>омогућили</a:t>
            </a:r>
            <a:r>
              <a:rPr lang="en-US" dirty="0" smtClean="0"/>
              <a:t> </a:t>
            </a:r>
            <a:r>
              <a:rPr lang="en-US" dirty="0" err="1"/>
              <a:t>извршење</a:t>
            </a:r>
            <a:r>
              <a:rPr lang="en-US" dirty="0"/>
              <a:t> </a:t>
            </a:r>
            <a:r>
              <a:rPr lang="en-US" dirty="0" err="1"/>
              <a:t>својих</a:t>
            </a:r>
            <a:r>
              <a:rPr lang="en-US" dirty="0"/>
              <a:t> </a:t>
            </a:r>
            <a:r>
              <a:rPr lang="en-US" dirty="0" err="1"/>
              <a:t>одлука</a:t>
            </a:r>
            <a:r>
              <a:rPr lang="en-US" dirty="0"/>
              <a:t>. </a:t>
            </a:r>
            <a:r>
              <a:rPr lang="en-US" dirty="0" err="1"/>
              <a:t>Агенција</a:t>
            </a:r>
            <a:r>
              <a:rPr lang="en-US" dirty="0"/>
              <a:t> </a:t>
            </a:r>
            <a:r>
              <a:rPr lang="en-US" dirty="0" err="1"/>
              <a:t>тренутно</a:t>
            </a:r>
            <a:r>
              <a:rPr lang="en-US" dirty="0"/>
              <a:t> </a:t>
            </a:r>
            <a:r>
              <a:rPr lang="en-US" dirty="0" err="1"/>
              <a:t>нема</a:t>
            </a:r>
            <a:r>
              <a:rPr lang="en-US" dirty="0"/>
              <a:t> </a:t>
            </a:r>
            <a:r>
              <a:rPr lang="en-US" dirty="0" err="1"/>
              <a:t>довољно</a:t>
            </a:r>
            <a:r>
              <a:rPr lang="en-US" dirty="0"/>
              <a:t> </a:t>
            </a:r>
            <a:r>
              <a:rPr lang="en-US" dirty="0" err="1"/>
              <a:t>капацитета</a:t>
            </a:r>
            <a:r>
              <a:rPr lang="en-US" dirty="0"/>
              <a:t> </a:t>
            </a:r>
            <a:r>
              <a:rPr lang="en-US" dirty="0" err="1" smtClean="0"/>
              <a:t>са</a:t>
            </a:r>
            <a:r>
              <a:rPr lang="x-none" dirty="0" smtClean="0"/>
              <a:t> </a:t>
            </a:r>
            <a:r>
              <a:rPr lang="en-US" dirty="0" err="1" smtClean="0"/>
              <a:t>само</a:t>
            </a:r>
            <a:r>
              <a:rPr lang="en-US" dirty="0" smtClean="0"/>
              <a:t> </a:t>
            </a:r>
            <a:r>
              <a:rPr lang="en-US" dirty="0"/>
              <a:t>60 </a:t>
            </a:r>
            <a:r>
              <a:rPr lang="en-US" dirty="0" err="1"/>
              <a:t>запослених</a:t>
            </a:r>
            <a:r>
              <a:rPr lang="en-US" dirty="0"/>
              <a:t>, а </a:t>
            </a:r>
            <a:r>
              <a:rPr lang="en-US" dirty="0" err="1"/>
              <a:t>организациона</a:t>
            </a:r>
            <a:r>
              <a:rPr lang="en-US" dirty="0"/>
              <a:t> </a:t>
            </a:r>
            <a:r>
              <a:rPr lang="en-US" dirty="0" err="1"/>
              <a:t>шема</a:t>
            </a:r>
            <a:r>
              <a:rPr lang="en-US" dirty="0"/>
              <a:t> </a:t>
            </a:r>
            <a:r>
              <a:rPr lang="en-US" dirty="0" err="1"/>
              <a:t>садржи</a:t>
            </a:r>
            <a:r>
              <a:rPr lang="en-US" dirty="0"/>
              <a:t> 96 </a:t>
            </a:r>
            <a:r>
              <a:rPr lang="en-US" dirty="0" err="1"/>
              <a:t>радних</a:t>
            </a:r>
            <a:r>
              <a:rPr lang="en-US" dirty="0"/>
              <a:t> </a:t>
            </a:r>
            <a:r>
              <a:rPr lang="en-US" dirty="0" err="1"/>
              <a:t>места</a:t>
            </a:r>
            <a:r>
              <a:rPr lang="en-US" dirty="0"/>
              <a:t>. </a:t>
            </a:r>
            <a:r>
              <a:rPr lang="en-US" dirty="0" err="1"/>
              <a:t>Агенцији</a:t>
            </a:r>
            <a:r>
              <a:rPr lang="en-US" dirty="0"/>
              <a:t> </a:t>
            </a:r>
            <a:r>
              <a:rPr lang="en-US" dirty="0" err="1" smtClean="0"/>
              <a:t>су</a:t>
            </a:r>
            <a:r>
              <a:rPr lang="x-none" dirty="0" smtClean="0"/>
              <a:t> </a:t>
            </a:r>
            <a:r>
              <a:rPr lang="en-US" dirty="0" err="1" smtClean="0"/>
              <a:t>додељене</a:t>
            </a:r>
            <a:r>
              <a:rPr lang="en-US" dirty="0" smtClean="0"/>
              <a:t> </a:t>
            </a:r>
            <a:r>
              <a:rPr lang="en-US" dirty="0" err="1"/>
              <a:t>адекватне</a:t>
            </a:r>
            <a:r>
              <a:rPr lang="en-US" dirty="0"/>
              <a:t> </a:t>
            </a:r>
            <a:r>
              <a:rPr lang="en-US" dirty="0" err="1"/>
              <a:t>просторије</a:t>
            </a:r>
            <a:r>
              <a:rPr lang="en-US" dirty="0"/>
              <a:t> у </a:t>
            </a:r>
            <a:r>
              <a:rPr lang="en-US" dirty="0" err="1"/>
              <a:t>септембру</a:t>
            </a:r>
            <a:r>
              <a:rPr lang="en-US" dirty="0"/>
              <a:t> 2011. </a:t>
            </a:r>
            <a:r>
              <a:rPr lang="en-US" dirty="0" err="1"/>
              <a:t>године</a:t>
            </a:r>
            <a:r>
              <a:rPr lang="en-US" dirty="0"/>
              <a:t>, </a:t>
            </a:r>
            <a:r>
              <a:rPr lang="en-US" dirty="0" err="1"/>
              <a:t>које</a:t>
            </a:r>
            <a:r>
              <a:rPr lang="en-US" dirty="0"/>
              <a:t> </a:t>
            </a:r>
            <a:r>
              <a:rPr lang="en-US" dirty="0" err="1"/>
              <a:t>ће</a:t>
            </a:r>
            <a:r>
              <a:rPr lang="en-US" dirty="0"/>
              <a:t> </a:t>
            </a:r>
            <a:r>
              <a:rPr lang="en-US" dirty="0" err="1"/>
              <a:t>јој</a:t>
            </a:r>
            <a:r>
              <a:rPr lang="en-US" dirty="0"/>
              <a:t> </a:t>
            </a:r>
            <a:r>
              <a:rPr lang="en-US" dirty="0" err="1"/>
              <a:t>омогућити</a:t>
            </a:r>
            <a:r>
              <a:rPr lang="en-US" dirty="0"/>
              <a:t> </a:t>
            </a:r>
            <a:r>
              <a:rPr lang="en-US" dirty="0" err="1" smtClean="0"/>
              <a:t>да</a:t>
            </a:r>
            <a:r>
              <a:rPr lang="x-none" dirty="0" smtClean="0"/>
              <a:t> </a:t>
            </a:r>
            <a:r>
              <a:rPr lang="en-US" dirty="0" err="1" smtClean="0"/>
              <a:t>заврши</a:t>
            </a:r>
            <a:r>
              <a:rPr lang="en-US" dirty="0" smtClean="0"/>
              <a:t> </a:t>
            </a:r>
            <a:r>
              <a:rPr lang="en-US" dirty="0" err="1"/>
              <a:t>свој</a:t>
            </a:r>
            <a:r>
              <a:rPr lang="en-US" dirty="0"/>
              <a:t> </a:t>
            </a:r>
            <a:r>
              <a:rPr lang="en-US" dirty="0" err="1"/>
              <a:t>план</a:t>
            </a:r>
            <a:r>
              <a:rPr lang="en-US" dirty="0"/>
              <a:t> </a:t>
            </a:r>
            <a:r>
              <a:rPr lang="en-US" dirty="0" err="1"/>
              <a:t>запошљавања</a:t>
            </a:r>
            <a:r>
              <a:rPr lang="en-US" dirty="0"/>
              <a:t>.  </a:t>
            </a:r>
          </a:p>
          <a:p>
            <a:pPr marL="274320" indent="-274320" fontAlgn="auto">
              <a:spcAft>
                <a:spcPts val="0"/>
              </a:spcAft>
              <a:buFont typeface="Arial" pitchFamily="34" charset="0"/>
              <a:buChar char="•"/>
              <a:defRPr/>
            </a:pPr>
            <a:endParaRPr lang="en-US" dirty="0"/>
          </a:p>
        </p:txBody>
      </p:sp>
      <p:pic>
        <p:nvPicPr>
          <p:cNvPr id="20484" name="Picture 4" descr="ts-logo-izbor"/>
          <p:cNvPicPr>
            <a:picLocks noChangeAspect="1" noChangeArrowheads="1"/>
          </p:cNvPicPr>
          <p:nvPr/>
        </p:nvPicPr>
        <p:blipFill>
          <a:blip r:embed="rId2"/>
          <a:srcRect/>
          <a:stretch>
            <a:fillRect/>
          </a:stretch>
        </p:blipFill>
        <p:spPr bwMode="auto">
          <a:xfrm>
            <a:off x="6240463" y="6019800"/>
            <a:ext cx="2614612" cy="533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solidFill>
                  <a:srgbClr val="7B9899"/>
                </a:solidFill>
              </a:rPr>
              <a:t>О Агенцији – функционерски извештаји</a:t>
            </a:r>
          </a:p>
        </p:txBody>
      </p:sp>
      <p:sp>
        <p:nvSpPr>
          <p:cNvPr id="3" name="Content Placeholder 2"/>
          <p:cNvSpPr>
            <a:spLocks noGrp="1"/>
          </p:cNvSpPr>
          <p:nvPr>
            <p:ph sz="quarter" idx="1"/>
          </p:nvPr>
        </p:nvSpPr>
        <p:spPr>
          <a:xfrm>
            <a:off x="301625" y="1527175"/>
            <a:ext cx="8504238" cy="4572000"/>
          </a:xfrm>
        </p:spPr>
        <p:txBody>
          <a:bodyPr rtlCol="0">
            <a:normAutofit fontScale="55000" lnSpcReduction="20000"/>
          </a:bodyPr>
          <a:lstStyle/>
          <a:p>
            <a:pPr marL="274320" indent="-274320" algn="just" fontAlgn="auto">
              <a:spcAft>
                <a:spcPts val="0"/>
              </a:spcAft>
              <a:buFont typeface="Arial" pitchFamily="34" charset="0"/>
              <a:buChar char="•"/>
              <a:defRPr/>
            </a:pPr>
            <a:r>
              <a:rPr lang="en-US" dirty="0" err="1"/>
              <a:t>Агенција</a:t>
            </a:r>
            <a:r>
              <a:rPr lang="en-US" dirty="0"/>
              <a:t> </a:t>
            </a:r>
            <a:r>
              <a:rPr lang="en-US" dirty="0" err="1"/>
              <a:t>је</a:t>
            </a:r>
            <a:r>
              <a:rPr lang="en-US" dirty="0"/>
              <a:t> </a:t>
            </a:r>
            <a:r>
              <a:rPr lang="en-US" dirty="0" err="1"/>
              <a:t>била</a:t>
            </a:r>
            <a:r>
              <a:rPr lang="en-US" dirty="0"/>
              <a:t> </a:t>
            </a:r>
            <a:r>
              <a:rPr lang="en-US" dirty="0" err="1"/>
              <a:t>врло</a:t>
            </a:r>
            <a:r>
              <a:rPr lang="en-US" dirty="0"/>
              <a:t> </a:t>
            </a:r>
            <a:r>
              <a:rPr lang="en-US" dirty="0" err="1"/>
              <a:t>активна</a:t>
            </a:r>
            <a:r>
              <a:rPr lang="en-US" dirty="0"/>
              <a:t> у </a:t>
            </a:r>
            <a:r>
              <a:rPr lang="en-US" dirty="0" err="1"/>
              <a:t>неким</a:t>
            </a:r>
            <a:r>
              <a:rPr lang="en-US" dirty="0"/>
              <a:t> </a:t>
            </a:r>
            <a:r>
              <a:rPr lang="en-US" dirty="0" err="1"/>
              <a:t>својим</a:t>
            </a:r>
            <a:r>
              <a:rPr lang="en-US" dirty="0"/>
              <a:t> </a:t>
            </a:r>
            <a:r>
              <a:rPr lang="en-US" dirty="0" err="1"/>
              <a:t>областима</a:t>
            </a:r>
            <a:r>
              <a:rPr lang="en-US" dirty="0"/>
              <a:t> </a:t>
            </a:r>
            <a:r>
              <a:rPr lang="en-US" dirty="0" err="1"/>
              <a:t>одговорности</a:t>
            </a:r>
            <a:r>
              <a:rPr lang="en-US" dirty="0"/>
              <a:t>, </a:t>
            </a:r>
            <a:r>
              <a:rPr lang="en-US" dirty="0" err="1"/>
              <a:t>посебно</a:t>
            </a:r>
            <a:r>
              <a:rPr lang="en-US" dirty="0"/>
              <a:t> </a:t>
            </a:r>
            <a:r>
              <a:rPr lang="en-US" dirty="0" smtClean="0"/>
              <a:t>у</a:t>
            </a:r>
            <a:r>
              <a:rPr lang="x-none" dirty="0" smtClean="0"/>
              <a:t> </a:t>
            </a:r>
            <a:r>
              <a:rPr lang="en-US" dirty="0" err="1" smtClean="0"/>
              <a:t>верификацији</a:t>
            </a:r>
            <a:r>
              <a:rPr lang="en-US" dirty="0" smtClean="0"/>
              <a:t> </a:t>
            </a:r>
            <a:r>
              <a:rPr lang="en-US" dirty="0" err="1"/>
              <a:t>изјава</a:t>
            </a:r>
            <a:r>
              <a:rPr lang="en-US" dirty="0"/>
              <a:t> о </a:t>
            </a:r>
            <a:r>
              <a:rPr lang="en-US" dirty="0" err="1"/>
              <a:t>имовини</a:t>
            </a:r>
            <a:r>
              <a:rPr lang="en-US" dirty="0"/>
              <a:t>. </a:t>
            </a:r>
            <a:r>
              <a:rPr lang="en-US" dirty="0" err="1"/>
              <a:t>До</a:t>
            </a:r>
            <a:r>
              <a:rPr lang="en-US" dirty="0"/>
              <a:t> </a:t>
            </a:r>
            <a:r>
              <a:rPr lang="en-US" dirty="0" err="1"/>
              <a:t>краја</a:t>
            </a:r>
            <a:r>
              <a:rPr lang="en-US" dirty="0"/>
              <a:t> 2010. </a:t>
            </a:r>
            <a:r>
              <a:rPr lang="en-US" dirty="0" err="1"/>
              <a:t>године</a:t>
            </a:r>
            <a:r>
              <a:rPr lang="en-US" dirty="0"/>
              <a:t>, </a:t>
            </a:r>
            <a:r>
              <a:rPr lang="en-US" dirty="0" err="1"/>
              <a:t>преко</a:t>
            </a:r>
            <a:r>
              <a:rPr lang="en-US" dirty="0"/>
              <a:t> 18.000 </a:t>
            </a:r>
            <a:r>
              <a:rPr lang="en-US" dirty="0" err="1"/>
              <a:t>изјава</a:t>
            </a:r>
            <a:r>
              <a:rPr lang="en-US" dirty="0"/>
              <a:t> о </a:t>
            </a:r>
            <a:r>
              <a:rPr lang="en-US" dirty="0" err="1" smtClean="0"/>
              <a:t>имовини</a:t>
            </a:r>
            <a:r>
              <a:rPr lang="x-none" dirty="0" smtClean="0"/>
              <a:t> </a:t>
            </a:r>
            <a:r>
              <a:rPr lang="en-US" dirty="0" err="1" smtClean="0"/>
              <a:t>доставило</a:t>
            </a:r>
            <a:r>
              <a:rPr lang="en-US" dirty="0" smtClean="0"/>
              <a:t> </a:t>
            </a:r>
            <a:r>
              <a:rPr lang="en-US" dirty="0" err="1"/>
              <a:t>је</a:t>
            </a:r>
            <a:r>
              <a:rPr lang="en-US" dirty="0"/>
              <a:t> 25.000 </a:t>
            </a:r>
            <a:r>
              <a:rPr lang="en-US" dirty="0" err="1"/>
              <a:t>функционера</a:t>
            </a:r>
            <a:r>
              <a:rPr lang="en-US" dirty="0"/>
              <a:t> </a:t>
            </a:r>
            <a:r>
              <a:rPr lang="en-US" dirty="0" err="1"/>
              <a:t>од</a:t>
            </a:r>
            <a:r>
              <a:rPr lang="en-US" dirty="0"/>
              <a:t> </a:t>
            </a:r>
            <a:r>
              <a:rPr lang="en-US" dirty="0" err="1"/>
              <a:t>којих</a:t>
            </a:r>
            <a:r>
              <a:rPr lang="en-US" dirty="0"/>
              <a:t> </a:t>
            </a:r>
            <a:r>
              <a:rPr lang="en-US" dirty="0" err="1"/>
              <a:t>се</a:t>
            </a:r>
            <a:r>
              <a:rPr lang="en-US" dirty="0"/>
              <a:t> </a:t>
            </a:r>
            <a:r>
              <a:rPr lang="en-US" dirty="0" err="1"/>
              <a:t>захтева</a:t>
            </a:r>
            <a:r>
              <a:rPr lang="en-US" dirty="0"/>
              <a:t> </a:t>
            </a:r>
            <a:r>
              <a:rPr lang="en-US" dirty="0" err="1"/>
              <a:t>да</a:t>
            </a:r>
            <a:r>
              <a:rPr lang="en-US" dirty="0"/>
              <a:t> </a:t>
            </a:r>
            <a:r>
              <a:rPr lang="en-US" dirty="0" err="1"/>
              <a:t>испуне</a:t>
            </a:r>
            <a:r>
              <a:rPr lang="en-US" dirty="0"/>
              <a:t> </a:t>
            </a:r>
            <a:r>
              <a:rPr lang="en-US" dirty="0" err="1"/>
              <a:t>ову</a:t>
            </a:r>
            <a:r>
              <a:rPr lang="en-US" dirty="0"/>
              <a:t> </a:t>
            </a:r>
            <a:r>
              <a:rPr lang="en-US" dirty="0" err="1"/>
              <a:t>обавезу</a:t>
            </a:r>
            <a:r>
              <a:rPr lang="en-US" dirty="0"/>
              <a:t>. </a:t>
            </a:r>
            <a:r>
              <a:rPr lang="en-US" dirty="0" err="1"/>
              <a:t>Агенција</a:t>
            </a:r>
            <a:r>
              <a:rPr lang="en-US" dirty="0"/>
              <a:t> </a:t>
            </a:r>
            <a:r>
              <a:rPr lang="en-US" dirty="0" err="1" smtClean="0"/>
              <a:t>је</a:t>
            </a:r>
            <a:r>
              <a:rPr lang="x-none" dirty="0" smtClean="0"/>
              <a:t> </a:t>
            </a:r>
            <a:r>
              <a:rPr lang="en-US" dirty="0" err="1" smtClean="0"/>
              <a:t>обрадила</a:t>
            </a:r>
            <a:r>
              <a:rPr lang="en-US" dirty="0" smtClean="0"/>
              <a:t> </a:t>
            </a:r>
            <a:r>
              <a:rPr lang="en-US" dirty="0"/>
              <a:t>3.500 </a:t>
            </a:r>
            <a:r>
              <a:rPr lang="en-US" dirty="0" err="1"/>
              <a:t>ових</a:t>
            </a:r>
            <a:r>
              <a:rPr lang="en-US" dirty="0"/>
              <a:t> </a:t>
            </a:r>
            <a:r>
              <a:rPr lang="en-US" dirty="0" err="1"/>
              <a:t>изјава</a:t>
            </a:r>
            <a:r>
              <a:rPr lang="en-US" dirty="0"/>
              <a:t>. </a:t>
            </a:r>
            <a:r>
              <a:rPr lang="en-US" dirty="0" err="1"/>
              <a:t>Између</a:t>
            </a:r>
            <a:r>
              <a:rPr lang="en-US" dirty="0"/>
              <a:t> </a:t>
            </a:r>
            <a:r>
              <a:rPr lang="en-US" dirty="0" err="1"/>
              <a:t>октобра</a:t>
            </a:r>
            <a:r>
              <a:rPr lang="en-US" dirty="0"/>
              <a:t> 2010. и </a:t>
            </a:r>
            <a:r>
              <a:rPr lang="en-US" dirty="0" err="1"/>
              <a:t>септембра</a:t>
            </a:r>
            <a:r>
              <a:rPr lang="en-US" dirty="0"/>
              <a:t> 2011. </a:t>
            </a:r>
            <a:r>
              <a:rPr lang="en-US" dirty="0" err="1"/>
              <a:t>године</a:t>
            </a:r>
            <a:r>
              <a:rPr lang="en-US" dirty="0"/>
              <a:t>, </a:t>
            </a:r>
            <a:r>
              <a:rPr lang="en-US" dirty="0" err="1"/>
              <a:t>Агенција</a:t>
            </a:r>
            <a:r>
              <a:rPr lang="en-US" dirty="0"/>
              <a:t> </a:t>
            </a:r>
            <a:r>
              <a:rPr lang="en-US" dirty="0" err="1" smtClean="0"/>
              <a:t>је</a:t>
            </a:r>
            <a:r>
              <a:rPr lang="x-none" dirty="0" smtClean="0"/>
              <a:t> </a:t>
            </a:r>
            <a:r>
              <a:rPr lang="en-US" dirty="0" err="1" smtClean="0"/>
              <a:t>покренула</a:t>
            </a:r>
            <a:r>
              <a:rPr lang="en-US" dirty="0" smtClean="0"/>
              <a:t> </a:t>
            </a:r>
            <a:r>
              <a:rPr lang="en-US" dirty="0" err="1"/>
              <a:t>прекршајни</a:t>
            </a:r>
            <a:r>
              <a:rPr lang="en-US" dirty="0"/>
              <a:t> </a:t>
            </a:r>
            <a:r>
              <a:rPr lang="en-US" dirty="0" err="1"/>
              <a:t>поступак</a:t>
            </a:r>
            <a:r>
              <a:rPr lang="en-US" dirty="0"/>
              <a:t> </a:t>
            </a:r>
            <a:r>
              <a:rPr lang="en-US" dirty="0" err="1"/>
              <a:t>за</a:t>
            </a:r>
            <a:r>
              <a:rPr lang="en-US" dirty="0"/>
              <a:t> 8 </a:t>
            </a:r>
            <a:r>
              <a:rPr lang="en-US" dirty="0" err="1"/>
              <a:t>предмета</a:t>
            </a:r>
            <a:r>
              <a:rPr lang="en-US" dirty="0"/>
              <a:t> и </a:t>
            </a:r>
            <a:r>
              <a:rPr lang="en-US" dirty="0" err="1"/>
              <a:t>кривични</a:t>
            </a:r>
            <a:r>
              <a:rPr lang="en-US" dirty="0"/>
              <a:t> </a:t>
            </a:r>
            <a:r>
              <a:rPr lang="en-US" dirty="0" err="1"/>
              <a:t>поступак</a:t>
            </a:r>
            <a:r>
              <a:rPr lang="en-US" dirty="0"/>
              <a:t> </a:t>
            </a:r>
            <a:r>
              <a:rPr lang="en-US" dirty="0" err="1"/>
              <a:t>за</a:t>
            </a:r>
            <a:r>
              <a:rPr lang="en-US" dirty="0"/>
              <a:t> 2 </a:t>
            </a:r>
            <a:r>
              <a:rPr lang="en-US" dirty="0" err="1"/>
              <a:t>предмета</a:t>
            </a:r>
            <a:r>
              <a:rPr lang="en-US" dirty="0"/>
              <a:t>; </a:t>
            </a:r>
            <a:r>
              <a:rPr lang="en-US" dirty="0" smtClean="0"/>
              <a:t>2</a:t>
            </a:r>
            <a:r>
              <a:rPr lang="x-none" dirty="0" smtClean="0"/>
              <a:t> </a:t>
            </a:r>
            <a:r>
              <a:rPr lang="en-US" dirty="0" err="1" smtClean="0"/>
              <a:t>предмета</a:t>
            </a:r>
            <a:r>
              <a:rPr lang="en-US" dirty="0" smtClean="0"/>
              <a:t> </a:t>
            </a:r>
            <a:r>
              <a:rPr lang="en-US" dirty="0" err="1"/>
              <a:t>су</a:t>
            </a:r>
            <a:r>
              <a:rPr lang="en-US" dirty="0"/>
              <a:t> </a:t>
            </a:r>
            <a:r>
              <a:rPr lang="en-US" dirty="0" err="1"/>
              <a:t>пребачена</a:t>
            </a:r>
            <a:r>
              <a:rPr lang="en-US" dirty="0"/>
              <a:t> у </a:t>
            </a:r>
            <a:r>
              <a:rPr lang="en-US" dirty="0" err="1"/>
              <a:t>тужилаштво</a:t>
            </a:r>
            <a:r>
              <a:rPr lang="en-US" dirty="0"/>
              <a:t>. У </a:t>
            </a:r>
            <a:r>
              <a:rPr lang="en-US" dirty="0" err="1"/>
              <a:t>области</a:t>
            </a:r>
            <a:r>
              <a:rPr lang="en-US" dirty="0"/>
              <a:t> </a:t>
            </a:r>
            <a:r>
              <a:rPr lang="en-US" dirty="0" err="1"/>
              <a:t>сукоба</a:t>
            </a:r>
            <a:r>
              <a:rPr lang="en-US" dirty="0"/>
              <a:t> </a:t>
            </a:r>
            <a:r>
              <a:rPr lang="en-US" dirty="0" err="1"/>
              <a:t>интереса</a:t>
            </a:r>
            <a:r>
              <a:rPr lang="en-US" dirty="0"/>
              <a:t>, </a:t>
            </a:r>
            <a:r>
              <a:rPr lang="en-US" dirty="0" err="1"/>
              <a:t>Агенција</a:t>
            </a:r>
            <a:r>
              <a:rPr lang="en-US" dirty="0"/>
              <a:t> </a:t>
            </a:r>
            <a:r>
              <a:rPr lang="en-US" dirty="0" err="1"/>
              <a:t>је</a:t>
            </a:r>
            <a:r>
              <a:rPr lang="en-US" dirty="0"/>
              <a:t> </a:t>
            </a:r>
            <a:r>
              <a:rPr lang="en-US" dirty="0" err="1" smtClean="0"/>
              <a:t>издал</a:t>
            </a:r>
            <a:r>
              <a:rPr lang="x-none" dirty="0" smtClean="0"/>
              <a:t>а </a:t>
            </a:r>
            <a:r>
              <a:rPr lang="en-US" dirty="0" err="1" smtClean="0"/>
              <a:t>око</a:t>
            </a:r>
            <a:r>
              <a:rPr lang="en-US" dirty="0" smtClean="0"/>
              <a:t> </a:t>
            </a:r>
            <a:r>
              <a:rPr lang="en-US" dirty="0"/>
              <a:t>800 </a:t>
            </a:r>
            <a:r>
              <a:rPr lang="en-US" dirty="0" err="1"/>
              <a:t>одлука</a:t>
            </a:r>
            <a:r>
              <a:rPr lang="en-US" dirty="0"/>
              <a:t> и </a:t>
            </a:r>
            <a:r>
              <a:rPr lang="en-US" dirty="0" err="1"/>
              <a:t>примила</a:t>
            </a:r>
            <a:r>
              <a:rPr lang="en-US" dirty="0"/>
              <a:t> </a:t>
            </a:r>
            <a:r>
              <a:rPr lang="en-US" dirty="0" err="1"/>
              <a:t>преко</a:t>
            </a:r>
            <a:r>
              <a:rPr lang="en-US" dirty="0"/>
              <a:t> 4.000 </a:t>
            </a:r>
            <a:r>
              <a:rPr lang="en-US" dirty="0" err="1"/>
              <a:t>захтева</a:t>
            </a:r>
            <a:r>
              <a:rPr lang="en-US" dirty="0"/>
              <a:t> </a:t>
            </a:r>
            <a:r>
              <a:rPr lang="en-US" dirty="0" err="1"/>
              <a:t>од</a:t>
            </a:r>
            <a:r>
              <a:rPr lang="en-US" dirty="0"/>
              <a:t> </a:t>
            </a:r>
            <a:r>
              <a:rPr lang="en-US" dirty="0" err="1"/>
              <a:t>функционера</a:t>
            </a:r>
            <a:r>
              <a:rPr lang="en-US" dirty="0"/>
              <a:t> </a:t>
            </a:r>
            <a:r>
              <a:rPr lang="en-US" dirty="0" err="1"/>
              <a:t>који</a:t>
            </a:r>
            <a:r>
              <a:rPr lang="en-US" dirty="0"/>
              <a:t> </a:t>
            </a:r>
            <a:r>
              <a:rPr lang="en-US" dirty="0" err="1"/>
              <a:t>су</a:t>
            </a:r>
            <a:r>
              <a:rPr lang="en-US" dirty="0"/>
              <a:t> </a:t>
            </a:r>
            <a:r>
              <a:rPr lang="en-US" dirty="0" err="1"/>
              <a:t>тражили</a:t>
            </a:r>
            <a:r>
              <a:rPr lang="en-US" dirty="0"/>
              <a:t> </a:t>
            </a:r>
            <a:r>
              <a:rPr lang="en-US" dirty="0" smtClean="0"/>
              <a:t>д</a:t>
            </a:r>
            <a:r>
              <a:rPr lang="x-none" dirty="0" smtClean="0"/>
              <a:t> </a:t>
            </a:r>
            <a:r>
              <a:rPr lang="en-US" dirty="0" err="1" smtClean="0"/>
              <a:t>задрже</a:t>
            </a:r>
            <a:r>
              <a:rPr lang="en-US" dirty="0" smtClean="0"/>
              <a:t> </a:t>
            </a:r>
            <a:r>
              <a:rPr lang="en-US" dirty="0" err="1"/>
              <a:t>своје</a:t>
            </a:r>
            <a:r>
              <a:rPr lang="en-US" dirty="0"/>
              <a:t> </a:t>
            </a:r>
            <a:r>
              <a:rPr lang="en-US" dirty="0" err="1"/>
              <a:t>две</a:t>
            </a:r>
            <a:r>
              <a:rPr lang="en-US" dirty="0"/>
              <a:t> </a:t>
            </a:r>
            <a:r>
              <a:rPr lang="en-US" dirty="0" err="1"/>
              <a:t>функције</a:t>
            </a:r>
            <a:r>
              <a:rPr lang="en-US" dirty="0"/>
              <a:t>. </a:t>
            </a:r>
            <a:r>
              <a:rPr lang="en-US" dirty="0" err="1"/>
              <a:t>Међутим</a:t>
            </a:r>
            <a:r>
              <a:rPr lang="en-US" dirty="0"/>
              <a:t>, </a:t>
            </a:r>
            <a:r>
              <a:rPr lang="en-US" b="1" dirty="0" err="1"/>
              <a:t>недостаје</a:t>
            </a:r>
            <a:r>
              <a:rPr lang="en-US" b="1" dirty="0"/>
              <a:t> </a:t>
            </a:r>
            <a:r>
              <a:rPr lang="en-US" b="1" dirty="0" err="1"/>
              <a:t>капацитет</a:t>
            </a:r>
            <a:r>
              <a:rPr lang="en-US" b="1" dirty="0"/>
              <a:t> и </a:t>
            </a:r>
            <a:r>
              <a:rPr lang="en-US" b="1" dirty="0" err="1"/>
              <a:t>овлашћења</a:t>
            </a:r>
            <a:r>
              <a:rPr lang="en-US" b="1" dirty="0"/>
              <a:t> </a:t>
            </a:r>
            <a:r>
              <a:rPr lang="en-US" b="1" dirty="0" err="1"/>
              <a:t>да</a:t>
            </a:r>
            <a:r>
              <a:rPr lang="en-US" b="1" dirty="0"/>
              <a:t> </a:t>
            </a:r>
            <a:r>
              <a:rPr lang="en-US" b="1" dirty="0" err="1"/>
              <a:t>се</a:t>
            </a:r>
            <a:r>
              <a:rPr lang="en-US" b="1" dirty="0"/>
              <a:t> </a:t>
            </a:r>
            <a:r>
              <a:rPr lang="en-US" b="1" dirty="0" err="1"/>
              <a:t>истраже</a:t>
            </a:r>
            <a:r>
              <a:rPr lang="en-US" b="1" dirty="0"/>
              <a:t> </a:t>
            </a:r>
            <a:r>
              <a:rPr lang="x-none" b="1" dirty="0" smtClean="0"/>
              <a:t> </a:t>
            </a:r>
            <a:r>
              <a:rPr lang="en-US" b="1" dirty="0" err="1" smtClean="0"/>
              <a:t>лажне</a:t>
            </a:r>
            <a:r>
              <a:rPr lang="en-US" b="1" dirty="0" smtClean="0"/>
              <a:t> </a:t>
            </a:r>
            <a:r>
              <a:rPr lang="en-US" b="1" dirty="0" err="1"/>
              <a:t>изјаве</a:t>
            </a:r>
            <a:r>
              <a:rPr lang="en-US" b="1" dirty="0"/>
              <a:t> и </a:t>
            </a:r>
            <a:r>
              <a:rPr lang="en-US" b="1" dirty="0" err="1"/>
              <a:t>неслагања</a:t>
            </a:r>
            <a:r>
              <a:rPr lang="en-US" b="1" dirty="0"/>
              <a:t> </a:t>
            </a:r>
            <a:r>
              <a:rPr lang="en-US" b="1" dirty="0" err="1"/>
              <a:t>између</a:t>
            </a:r>
            <a:r>
              <a:rPr lang="en-US" b="1" dirty="0"/>
              <a:t> </a:t>
            </a:r>
            <a:r>
              <a:rPr lang="en-US" b="1" dirty="0" err="1"/>
              <a:t>прихода</a:t>
            </a:r>
            <a:r>
              <a:rPr lang="en-US" b="1" dirty="0"/>
              <a:t> и </a:t>
            </a:r>
            <a:r>
              <a:rPr lang="en-US" b="1" dirty="0" err="1"/>
              <a:t>имовине</a:t>
            </a:r>
            <a:r>
              <a:rPr lang="en-US" dirty="0"/>
              <a:t>. </a:t>
            </a:r>
            <a:r>
              <a:rPr lang="en-US" b="1" dirty="0" err="1"/>
              <a:t>Нису</a:t>
            </a:r>
            <a:r>
              <a:rPr lang="en-US" b="1" dirty="0"/>
              <a:t> </a:t>
            </a:r>
            <a:r>
              <a:rPr lang="en-US" b="1" dirty="0" err="1"/>
              <a:t>сви</a:t>
            </a:r>
            <a:r>
              <a:rPr lang="en-US" b="1" dirty="0"/>
              <a:t> </a:t>
            </a:r>
            <a:r>
              <a:rPr lang="en-US" b="1" dirty="0" err="1"/>
              <a:t>релевантни</a:t>
            </a:r>
            <a:r>
              <a:rPr lang="en-US" b="1" dirty="0"/>
              <a:t> </a:t>
            </a:r>
            <a:r>
              <a:rPr lang="en-US" b="1" dirty="0" err="1" smtClean="0"/>
              <a:t>подаци</a:t>
            </a:r>
            <a:r>
              <a:rPr lang="x-none" b="1" dirty="0" smtClean="0"/>
              <a:t> </a:t>
            </a:r>
            <a:r>
              <a:rPr lang="en-US" b="1" dirty="0" err="1" smtClean="0"/>
              <a:t>уписани</a:t>
            </a:r>
            <a:r>
              <a:rPr lang="en-US" b="1" dirty="0" smtClean="0"/>
              <a:t> </a:t>
            </a:r>
            <a:r>
              <a:rPr lang="en-US" b="1" dirty="0"/>
              <a:t>у </a:t>
            </a:r>
            <a:r>
              <a:rPr lang="en-US" b="1" dirty="0" err="1"/>
              <a:t>Регистар</a:t>
            </a:r>
            <a:r>
              <a:rPr lang="en-US" b="1" dirty="0"/>
              <a:t> </a:t>
            </a:r>
            <a:r>
              <a:rPr lang="en-US" b="1" dirty="0" err="1"/>
              <a:t>имовине</a:t>
            </a:r>
            <a:r>
              <a:rPr lang="en-US" b="1" dirty="0"/>
              <a:t> </a:t>
            </a:r>
            <a:r>
              <a:rPr lang="en-US" b="1" dirty="0" err="1"/>
              <a:t>на</a:t>
            </a:r>
            <a:r>
              <a:rPr lang="en-US" b="1" dirty="0"/>
              <a:t> </a:t>
            </a:r>
            <a:r>
              <a:rPr lang="en-US" b="1" dirty="0" err="1"/>
              <a:t>сајту</a:t>
            </a:r>
            <a:r>
              <a:rPr lang="en-US" b="1" dirty="0"/>
              <a:t> </a:t>
            </a:r>
            <a:r>
              <a:rPr lang="en-US" b="1" dirty="0" err="1"/>
              <a:t>Агенције</a:t>
            </a:r>
            <a:r>
              <a:rPr lang="en-US" dirty="0"/>
              <a:t>, </a:t>
            </a:r>
            <a:r>
              <a:rPr lang="en-US" dirty="0" err="1"/>
              <a:t>што</a:t>
            </a:r>
            <a:r>
              <a:rPr lang="en-US" dirty="0"/>
              <a:t> </a:t>
            </a:r>
            <a:r>
              <a:rPr lang="en-US" dirty="0" err="1"/>
              <a:t>спречава</a:t>
            </a:r>
            <a:r>
              <a:rPr lang="en-US" dirty="0"/>
              <a:t> </a:t>
            </a:r>
            <a:r>
              <a:rPr lang="en-US" dirty="0" err="1"/>
              <a:t>јавност</a:t>
            </a:r>
            <a:r>
              <a:rPr lang="en-US" dirty="0"/>
              <a:t> </a:t>
            </a:r>
            <a:r>
              <a:rPr lang="en-US" dirty="0" err="1"/>
              <a:t>да</a:t>
            </a:r>
            <a:r>
              <a:rPr lang="en-US" dirty="0"/>
              <a:t> </a:t>
            </a:r>
            <a:r>
              <a:rPr lang="en-US" dirty="0" err="1" smtClean="0"/>
              <a:t>стекне</a:t>
            </a:r>
            <a:r>
              <a:rPr lang="x-none" dirty="0" smtClean="0"/>
              <a:t> </a:t>
            </a:r>
            <a:r>
              <a:rPr lang="en-US" dirty="0" err="1" smtClean="0"/>
              <a:t>комплетан</a:t>
            </a:r>
            <a:r>
              <a:rPr lang="en-US" dirty="0" smtClean="0"/>
              <a:t> </a:t>
            </a:r>
            <a:r>
              <a:rPr lang="en-US" dirty="0" err="1"/>
              <a:t>увид</a:t>
            </a:r>
            <a:r>
              <a:rPr lang="en-US" dirty="0"/>
              <a:t> у </a:t>
            </a:r>
            <a:r>
              <a:rPr lang="en-US" dirty="0" err="1"/>
              <a:t>извештаје</a:t>
            </a:r>
            <a:r>
              <a:rPr lang="en-US" dirty="0"/>
              <a:t> о </a:t>
            </a:r>
            <a:r>
              <a:rPr lang="en-US" dirty="0" err="1"/>
              <a:t>објављивању</a:t>
            </a:r>
            <a:r>
              <a:rPr lang="en-US" dirty="0"/>
              <a:t> </a:t>
            </a:r>
            <a:r>
              <a:rPr lang="en-US" dirty="0" err="1"/>
              <a:t>имовине</a:t>
            </a:r>
            <a:r>
              <a:rPr lang="en-US" dirty="0"/>
              <a:t> </a:t>
            </a:r>
            <a:r>
              <a:rPr lang="en-US" dirty="0" err="1" smtClean="0"/>
              <a:t>функционера</a:t>
            </a:r>
            <a:r>
              <a:rPr lang="en-US" dirty="0" smtClean="0"/>
              <a:t>.  </a:t>
            </a:r>
            <a:endParaRPr lang="x-none" dirty="0" smtClean="0"/>
          </a:p>
          <a:p>
            <a:pPr marL="274320" indent="-274320" fontAlgn="auto">
              <a:spcAft>
                <a:spcPts val="0"/>
              </a:spcAft>
              <a:buFont typeface="Arial" pitchFamily="34" charset="0"/>
              <a:buChar char="•"/>
              <a:defRPr/>
            </a:pPr>
            <a:endParaRPr lang="x-none" i="1" dirty="0" smtClean="0"/>
          </a:p>
          <a:p>
            <a:pPr marL="274320" indent="-274320" algn="just" fontAlgn="auto">
              <a:spcAft>
                <a:spcPts val="0"/>
              </a:spcAft>
              <a:buFont typeface="Arial" pitchFamily="34" charset="0"/>
              <a:buChar char="•"/>
              <a:defRPr/>
            </a:pPr>
            <a:r>
              <a:rPr lang="x-none" i="1" dirty="0" smtClean="0"/>
              <a:t>Коментар: Подаци о броју функционера који нису доставили извештај нису прецизни . Могло би се закључити да чак 7000 функционера није доставило извештаје а морало је, што вероватно није тачно, јер немају сви функционери обавезу подношења ових извештаја (нпр. одборници скупштина општина). Такође, није јасно шта значи да је 3.500 извештаја обрађено (нпр. да је извршена провера података или да су подаци унети у базу).</a:t>
            </a:r>
          </a:p>
          <a:p>
            <a:pPr marL="274320" indent="-274320" algn="just" fontAlgn="auto">
              <a:spcAft>
                <a:spcPts val="0"/>
              </a:spcAft>
              <a:buFont typeface="Arial" pitchFamily="34" charset="0"/>
              <a:buChar char="•"/>
              <a:defRPr/>
            </a:pPr>
            <a:r>
              <a:rPr lang="x-none" i="1" dirty="0" smtClean="0"/>
              <a:t>Основни проблем за ЕК је недовољна контрола тачности и потпуности извештаја о имовини. Значајно констатовање мањка информација у регистру имовине (нпр. подаци о вредности штедних улога). </a:t>
            </a:r>
            <a:endParaRPr lang="en-US" i="1" dirty="0"/>
          </a:p>
          <a:p>
            <a:pPr marL="274320" indent="-274320" fontAlgn="auto">
              <a:spcAft>
                <a:spcPts val="0"/>
              </a:spcAft>
              <a:buFont typeface="Arial" pitchFamily="34" charset="0"/>
              <a:buChar char="•"/>
              <a:defRPr/>
            </a:pPr>
            <a:endParaRPr lang="en-US" dirty="0"/>
          </a:p>
        </p:txBody>
      </p:sp>
      <p:pic>
        <p:nvPicPr>
          <p:cNvPr id="21508" name="Picture 4" descr="ts-logo-izbor"/>
          <p:cNvPicPr>
            <a:picLocks noChangeAspect="1" noChangeArrowheads="1"/>
          </p:cNvPicPr>
          <p:nvPr/>
        </p:nvPicPr>
        <p:blipFill>
          <a:blip r:embed="rId2"/>
          <a:srcRect/>
          <a:stretch>
            <a:fillRect/>
          </a:stretch>
        </p:blipFill>
        <p:spPr bwMode="auto">
          <a:xfrm>
            <a:off x="6400800" y="6019800"/>
            <a:ext cx="2454275" cy="500063"/>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874</TotalTime>
  <Words>3137</Words>
  <Application>Microsoft Office PowerPoint</Application>
  <PresentationFormat>On-screen Show (4:3)</PresentationFormat>
  <Paragraphs>80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Georgia</vt:lpstr>
      <vt:lpstr>Wingdings 2</vt:lpstr>
      <vt:lpstr>Wingdings</vt:lpstr>
      <vt:lpstr>Calibri</vt:lpstr>
      <vt:lpstr>Civic</vt:lpstr>
      <vt:lpstr>Борба против корупције у Аналитичком извештају Европске комисије за 2011</vt:lpstr>
      <vt:lpstr>О Извештају уопште</vt:lpstr>
      <vt:lpstr>О корупцији у Препоруци</vt:lpstr>
      <vt:lpstr>О корупцији у Препоруци</vt:lpstr>
      <vt:lpstr>Аналитички извештај – Политички критеријуми</vt:lpstr>
      <vt:lpstr>О институционалном и правном оквиру</vt:lpstr>
      <vt:lpstr>Стратегија и координација</vt:lpstr>
      <vt:lpstr>О Агенцији</vt:lpstr>
      <vt:lpstr>О Агенцији – функционерски извештаји</vt:lpstr>
      <vt:lpstr>Финансирање странака</vt:lpstr>
      <vt:lpstr>Савет за борбу против корупције</vt:lpstr>
      <vt:lpstr>Ревизија</vt:lpstr>
      <vt:lpstr>Репресија</vt:lpstr>
      <vt:lpstr>Поједине области</vt:lpstr>
      <vt:lpstr>Планови интегритета и узбуњивачи</vt:lpstr>
      <vt:lpstr>Закључак ЕК</vt:lpstr>
      <vt:lpstr>Поглавље о капацитетима за испуњавање обавеза - конвенције</vt:lpstr>
      <vt:lpstr>Поглавље о капацитетима за испуњавање обавеза – улога Агенције</vt:lpstr>
      <vt:lpstr>Поглавље о капацитетима за испуњавање обавеза – полиција и правосуђе</vt:lpstr>
      <vt:lpstr>Друге области које се третирају у оквиру посебних поглавља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Борба против корупције у Аналитичком извештају Европске комисије за 2011</dc:title>
  <dc:creator>TS</dc:creator>
  <cp:lastModifiedBy>x4</cp:lastModifiedBy>
  <cp:revision>47</cp:revision>
  <dcterms:created xsi:type="dcterms:W3CDTF">2011-10-24T07:41:32Z</dcterms:created>
  <dcterms:modified xsi:type="dcterms:W3CDTF">2012-02-02T14:35:40Z</dcterms:modified>
</cp:coreProperties>
</file>